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2" r:id="rId5"/>
    <p:sldId id="274" r:id="rId6"/>
    <p:sldId id="271" r:id="rId7"/>
    <p:sldId id="277" r:id="rId8"/>
    <p:sldId id="273" r:id="rId9"/>
    <p:sldId id="265" r:id="rId10"/>
    <p:sldId id="266" r:id="rId11"/>
    <p:sldId id="267" r:id="rId12"/>
    <p:sldId id="276" r:id="rId13"/>
    <p:sldId id="272" r:id="rId14"/>
    <p:sldId id="270" r:id="rId15"/>
    <p:sldId id="269" r:id="rId16"/>
    <p:sldId id="278" r:id="rId17"/>
    <p:sldId id="27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22" autoAdjust="0"/>
    <p:restoredTop sz="94660"/>
  </p:normalViewPr>
  <p:slideViewPr>
    <p:cSldViewPr snapToGrid="0">
      <p:cViewPr varScale="1">
        <p:scale>
          <a:sx n="70" d="100"/>
          <a:sy n="70" d="100"/>
        </p:scale>
        <p:origin x="868" y="32"/>
      </p:cViewPr>
      <p:guideLst/>
    </p:cSldViewPr>
  </p:slideViewPr>
  <p:notesTextViewPr>
    <p:cViewPr>
      <p:scale>
        <a:sx n="1" d="1"/>
        <a:sy n="1" d="1"/>
      </p:scale>
      <p:origin x="0" y="0"/>
    </p:cViewPr>
  </p:notesTextViewPr>
  <p:sorterViewPr>
    <p:cViewPr>
      <p:scale>
        <a:sx n="100" d="100"/>
        <a:sy n="100" d="100"/>
      </p:scale>
      <p:origin x="0" y="-53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86E630-E160-412B-BA7F-1FBE37F9DD79}"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65D71-6D6B-4840-85BC-61BA93B0DFB6}" type="slidenum">
              <a:rPr lang="en-US" smtClean="0"/>
              <a:t>‹#›</a:t>
            </a:fld>
            <a:endParaRPr lang="en-US"/>
          </a:p>
        </p:txBody>
      </p:sp>
    </p:spTree>
    <p:extLst>
      <p:ext uri="{BB962C8B-B14F-4D97-AF65-F5344CB8AC3E}">
        <p14:creationId xmlns:p14="http://schemas.microsoft.com/office/powerpoint/2010/main" val="1540487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6E630-E160-412B-BA7F-1FBE37F9DD79}"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65D71-6D6B-4840-85BC-61BA93B0DFB6}" type="slidenum">
              <a:rPr lang="en-US" smtClean="0"/>
              <a:t>‹#›</a:t>
            </a:fld>
            <a:endParaRPr lang="en-US"/>
          </a:p>
        </p:txBody>
      </p:sp>
    </p:spTree>
    <p:extLst>
      <p:ext uri="{BB962C8B-B14F-4D97-AF65-F5344CB8AC3E}">
        <p14:creationId xmlns:p14="http://schemas.microsoft.com/office/powerpoint/2010/main" val="4124534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6E630-E160-412B-BA7F-1FBE37F9DD79}"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65D71-6D6B-4840-85BC-61BA93B0DFB6}" type="slidenum">
              <a:rPr lang="en-US" smtClean="0"/>
              <a:t>‹#›</a:t>
            </a:fld>
            <a:endParaRPr lang="en-US"/>
          </a:p>
        </p:txBody>
      </p:sp>
    </p:spTree>
    <p:extLst>
      <p:ext uri="{BB962C8B-B14F-4D97-AF65-F5344CB8AC3E}">
        <p14:creationId xmlns:p14="http://schemas.microsoft.com/office/powerpoint/2010/main" val="2624361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6E630-E160-412B-BA7F-1FBE37F9DD79}"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65D71-6D6B-4840-85BC-61BA93B0DFB6}" type="slidenum">
              <a:rPr lang="en-US" smtClean="0"/>
              <a:t>‹#›</a:t>
            </a:fld>
            <a:endParaRPr lang="en-US"/>
          </a:p>
        </p:txBody>
      </p:sp>
    </p:spTree>
    <p:extLst>
      <p:ext uri="{BB962C8B-B14F-4D97-AF65-F5344CB8AC3E}">
        <p14:creationId xmlns:p14="http://schemas.microsoft.com/office/powerpoint/2010/main" val="190116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86E630-E160-412B-BA7F-1FBE37F9DD79}"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65D71-6D6B-4840-85BC-61BA93B0DFB6}" type="slidenum">
              <a:rPr lang="en-US" smtClean="0"/>
              <a:t>‹#›</a:t>
            </a:fld>
            <a:endParaRPr lang="en-US"/>
          </a:p>
        </p:txBody>
      </p:sp>
    </p:spTree>
    <p:extLst>
      <p:ext uri="{BB962C8B-B14F-4D97-AF65-F5344CB8AC3E}">
        <p14:creationId xmlns:p14="http://schemas.microsoft.com/office/powerpoint/2010/main" val="3380675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86E630-E160-412B-BA7F-1FBE37F9DD79}"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65D71-6D6B-4840-85BC-61BA93B0DFB6}" type="slidenum">
              <a:rPr lang="en-US" smtClean="0"/>
              <a:t>‹#›</a:t>
            </a:fld>
            <a:endParaRPr lang="en-US"/>
          </a:p>
        </p:txBody>
      </p:sp>
    </p:spTree>
    <p:extLst>
      <p:ext uri="{BB962C8B-B14F-4D97-AF65-F5344CB8AC3E}">
        <p14:creationId xmlns:p14="http://schemas.microsoft.com/office/powerpoint/2010/main" val="2685884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86E630-E160-412B-BA7F-1FBE37F9DD79}"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665D71-6D6B-4840-85BC-61BA93B0DFB6}" type="slidenum">
              <a:rPr lang="en-US" smtClean="0"/>
              <a:t>‹#›</a:t>
            </a:fld>
            <a:endParaRPr lang="en-US"/>
          </a:p>
        </p:txBody>
      </p:sp>
    </p:spTree>
    <p:extLst>
      <p:ext uri="{BB962C8B-B14F-4D97-AF65-F5344CB8AC3E}">
        <p14:creationId xmlns:p14="http://schemas.microsoft.com/office/powerpoint/2010/main" val="4218535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86E630-E160-412B-BA7F-1FBE37F9DD79}"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665D71-6D6B-4840-85BC-61BA93B0DFB6}" type="slidenum">
              <a:rPr lang="en-US" smtClean="0"/>
              <a:t>‹#›</a:t>
            </a:fld>
            <a:endParaRPr lang="en-US"/>
          </a:p>
        </p:txBody>
      </p:sp>
    </p:spTree>
    <p:extLst>
      <p:ext uri="{BB962C8B-B14F-4D97-AF65-F5344CB8AC3E}">
        <p14:creationId xmlns:p14="http://schemas.microsoft.com/office/powerpoint/2010/main" val="3938122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6E630-E160-412B-BA7F-1FBE37F9DD79}"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665D71-6D6B-4840-85BC-61BA93B0DFB6}" type="slidenum">
              <a:rPr lang="en-US" smtClean="0"/>
              <a:t>‹#›</a:t>
            </a:fld>
            <a:endParaRPr lang="en-US"/>
          </a:p>
        </p:txBody>
      </p:sp>
    </p:spTree>
    <p:extLst>
      <p:ext uri="{BB962C8B-B14F-4D97-AF65-F5344CB8AC3E}">
        <p14:creationId xmlns:p14="http://schemas.microsoft.com/office/powerpoint/2010/main" val="1386450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6E630-E160-412B-BA7F-1FBE37F9DD79}"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65D71-6D6B-4840-85BC-61BA93B0DFB6}" type="slidenum">
              <a:rPr lang="en-US" smtClean="0"/>
              <a:t>‹#›</a:t>
            </a:fld>
            <a:endParaRPr lang="en-US"/>
          </a:p>
        </p:txBody>
      </p:sp>
    </p:spTree>
    <p:extLst>
      <p:ext uri="{BB962C8B-B14F-4D97-AF65-F5344CB8AC3E}">
        <p14:creationId xmlns:p14="http://schemas.microsoft.com/office/powerpoint/2010/main" val="2105977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6E630-E160-412B-BA7F-1FBE37F9DD79}"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65D71-6D6B-4840-85BC-61BA93B0DFB6}" type="slidenum">
              <a:rPr lang="en-US" smtClean="0"/>
              <a:t>‹#›</a:t>
            </a:fld>
            <a:endParaRPr lang="en-US"/>
          </a:p>
        </p:txBody>
      </p:sp>
    </p:spTree>
    <p:extLst>
      <p:ext uri="{BB962C8B-B14F-4D97-AF65-F5344CB8AC3E}">
        <p14:creationId xmlns:p14="http://schemas.microsoft.com/office/powerpoint/2010/main" val="3335770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6E630-E160-412B-BA7F-1FBE37F9DD79}"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65D71-6D6B-4840-85BC-61BA93B0DFB6}" type="slidenum">
              <a:rPr lang="en-US" smtClean="0"/>
              <a:t>‹#›</a:t>
            </a:fld>
            <a:endParaRPr lang="en-US"/>
          </a:p>
        </p:txBody>
      </p:sp>
    </p:spTree>
    <p:extLst>
      <p:ext uri="{BB962C8B-B14F-4D97-AF65-F5344CB8AC3E}">
        <p14:creationId xmlns:p14="http://schemas.microsoft.com/office/powerpoint/2010/main" val="1264656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www.scottbarrykaufman.com/wp-content/uploads/2014/07/Macnamara-et-al.-2014.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scienceofexpertise.com/resources"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psy.fsu.edu/faculty/ericsson/ericsson.hp.html" TargetMode="External"/><Relationship Id="rId2" Type="http://schemas.openxmlformats.org/officeDocument/2006/relationships/hyperlink" Target="http://scottbarrykaufman.com/wp-content/uploads/2016/01/Hambrick-et-al.-2016.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1636776"/>
            <a:ext cx="10975848" cy="35021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09600" y="1898566"/>
            <a:ext cx="10862733" cy="3046988"/>
          </a:xfrm>
          <a:prstGeom prst="rect">
            <a:avLst/>
          </a:prstGeom>
          <a:noFill/>
        </p:spPr>
        <p:txBody>
          <a:bodyPr wrap="square" rtlCol="0">
            <a:spAutoFit/>
          </a:bodyPr>
          <a:lstStyle/>
          <a:p>
            <a:pPr algn="ctr"/>
            <a:r>
              <a:rPr lang="en-US" sz="4800" b="1" dirty="0" smtClean="0"/>
              <a:t>Notes on Hambrick, </a:t>
            </a:r>
            <a:r>
              <a:rPr lang="en-US" sz="4800" b="1" dirty="0" err="1" smtClean="0"/>
              <a:t>Ullén</a:t>
            </a:r>
            <a:r>
              <a:rPr lang="en-US" sz="4800" b="1" dirty="0" smtClean="0"/>
              <a:t>, and </a:t>
            </a:r>
            <a:r>
              <a:rPr lang="en-US" sz="4800" b="1" dirty="0" err="1" smtClean="0"/>
              <a:t>Mosing’s</a:t>
            </a:r>
            <a:r>
              <a:rPr lang="en-US" sz="4800" b="1" dirty="0" smtClean="0"/>
              <a:t> </a:t>
            </a:r>
            <a:r>
              <a:rPr lang="en-US" sz="4800" b="1" i="1" dirty="0" smtClean="0"/>
              <a:t>Scientific American</a:t>
            </a:r>
            <a:r>
              <a:rPr lang="en-US" sz="4800" b="1" dirty="0" smtClean="0"/>
              <a:t> review of </a:t>
            </a:r>
            <a:r>
              <a:rPr lang="en-US" sz="4800" b="1" i="1" dirty="0" smtClean="0"/>
              <a:t>Peak: Secrets from the New Science of Expertise, </a:t>
            </a:r>
            <a:r>
              <a:rPr lang="en-US" sz="4800" b="1" dirty="0" smtClean="0"/>
              <a:t>by Anders Ericsson &amp; Robert Pool</a:t>
            </a:r>
            <a:endParaRPr lang="en-US" sz="4800" b="1" dirty="0"/>
          </a:p>
        </p:txBody>
      </p:sp>
    </p:spTree>
    <p:extLst>
      <p:ext uri="{BB962C8B-B14F-4D97-AF65-F5344CB8AC3E}">
        <p14:creationId xmlns:p14="http://schemas.microsoft.com/office/powerpoint/2010/main" val="33715216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6072" y="369788"/>
            <a:ext cx="10991088" cy="6223242"/>
          </a:xfrm>
          <a:prstGeom prst="rect">
            <a:avLst/>
          </a:prstGeom>
        </p:spPr>
        <p:txBody>
          <a:bodyPr wrap="square">
            <a:spAutoFit/>
          </a:bodyPr>
          <a:lstStyle/>
          <a:p>
            <a:r>
              <a:rPr lang="en-US" sz="2000" b="1" dirty="0" smtClean="0"/>
              <a:t>(8) Hodges </a:t>
            </a:r>
            <a:r>
              <a:rPr lang="en-US" sz="2000" b="1" dirty="0"/>
              <a:t>&amp; </a:t>
            </a:r>
            <a:r>
              <a:rPr lang="en-US" sz="2000" b="1" dirty="0" err="1"/>
              <a:t>Starkes</a:t>
            </a:r>
            <a:r>
              <a:rPr lang="en-US" sz="2000" b="1" dirty="0"/>
              <a:t> (1996</a:t>
            </a:r>
            <a:r>
              <a:rPr lang="en-US" sz="2000" b="1" dirty="0" smtClean="0"/>
              <a:t>)</a:t>
            </a:r>
          </a:p>
          <a:p>
            <a:endParaRPr lang="en-US" sz="800" dirty="0"/>
          </a:p>
          <a:p>
            <a:r>
              <a:rPr lang="en-US" dirty="0" smtClean="0"/>
              <a:t>“Several </a:t>
            </a:r>
            <a:r>
              <a:rPr lang="en-US" dirty="0"/>
              <a:t>studies and reviews have since found a consistent relation between performance and amount and </a:t>
            </a:r>
            <a:r>
              <a:rPr lang="en-US" dirty="0" smtClean="0"/>
              <a:t>quality </a:t>
            </a:r>
            <a:r>
              <a:rPr lang="en-US" dirty="0"/>
              <a:t>of </a:t>
            </a:r>
            <a:r>
              <a:rPr lang="en-US" b="1" dirty="0" smtClean="0">
                <a:solidFill>
                  <a:srgbClr val="FF0000"/>
                </a:solidFill>
              </a:rPr>
              <a:t>deliberate </a:t>
            </a:r>
            <a:r>
              <a:rPr lang="en-US" b="1" dirty="0">
                <a:solidFill>
                  <a:srgbClr val="FF0000"/>
                </a:solidFill>
              </a:rPr>
              <a:t>practice</a:t>
            </a:r>
            <a:r>
              <a:rPr lang="en-US" dirty="0">
                <a:solidFill>
                  <a:srgbClr val="FF0000"/>
                </a:solidFill>
              </a:rPr>
              <a:t> </a:t>
            </a:r>
            <a:r>
              <a:rPr lang="en-US" dirty="0"/>
              <a:t>in chess (</a:t>
            </a:r>
            <a:r>
              <a:rPr lang="en-US" dirty="0" err="1"/>
              <a:t>Charness</a:t>
            </a:r>
            <a:r>
              <a:rPr lang="en-US" dirty="0"/>
              <a:t> </a:t>
            </a:r>
            <a:r>
              <a:rPr lang="en-US" i="1" dirty="0"/>
              <a:t>et al.,</a:t>
            </a:r>
            <a:r>
              <a:rPr lang="en-US" dirty="0"/>
              <a:t> 1996), in sports (</a:t>
            </a:r>
            <a:r>
              <a:rPr lang="en-US" dirty="0" err="1"/>
              <a:t>Helsen</a:t>
            </a:r>
            <a:r>
              <a:rPr lang="en-US" dirty="0"/>
              <a:t> </a:t>
            </a:r>
            <a:r>
              <a:rPr lang="en-US" i="1" dirty="0"/>
              <a:t>et al, </a:t>
            </a:r>
            <a:r>
              <a:rPr lang="en-US" dirty="0"/>
              <a:t>1998; </a:t>
            </a:r>
            <a:r>
              <a:rPr lang="en-US" b="1" dirty="0">
                <a:solidFill>
                  <a:srgbClr val="FF0000"/>
                </a:solidFill>
              </a:rPr>
              <a:t>Hodges &amp; </a:t>
            </a:r>
            <a:r>
              <a:rPr lang="en-US" b="1" dirty="0" err="1" smtClean="0">
                <a:solidFill>
                  <a:srgbClr val="FF0000"/>
                </a:solidFill>
              </a:rPr>
              <a:t>Starkes</a:t>
            </a:r>
            <a:r>
              <a:rPr lang="en-US" b="1" dirty="0">
                <a:solidFill>
                  <a:srgbClr val="FF0000"/>
                </a:solidFill>
              </a:rPr>
              <a:t>, 1996</a:t>
            </a:r>
            <a:r>
              <a:rPr lang="en-US" dirty="0"/>
              <a:t>;</a:t>
            </a:r>
            <a:r>
              <a:rPr lang="en-US" b="1" dirty="0">
                <a:solidFill>
                  <a:srgbClr val="FF0000"/>
                </a:solidFill>
              </a:rPr>
              <a:t> </a:t>
            </a:r>
            <a:r>
              <a:rPr lang="en-US" dirty="0" err="1"/>
              <a:t>Starkes</a:t>
            </a:r>
            <a:r>
              <a:rPr lang="en-US" dirty="0"/>
              <a:t> </a:t>
            </a:r>
            <a:r>
              <a:rPr lang="en-US" i="1" dirty="0"/>
              <a:t>et al., </a:t>
            </a:r>
            <a:r>
              <a:rPr lang="en-US" dirty="0" smtClean="0"/>
              <a:t>1996</a:t>
            </a:r>
            <a:r>
              <a:rPr lang="en-US" dirty="0"/>
              <a:t>) and in music (</a:t>
            </a:r>
            <a:r>
              <a:rPr lang="en-US" dirty="0" err="1"/>
              <a:t>Krampe</a:t>
            </a:r>
            <a:r>
              <a:rPr lang="en-US" dirty="0"/>
              <a:t> &amp; Ericsson, 1996; Lehmann &amp; Ericsson, 1996; </a:t>
            </a:r>
            <a:r>
              <a:rPr lang="en-US" dirty="0" err="1" smtClean="0"/>
              <a:t>Sloboda</a:t>
            </a:r>
            <a:r>
              <a:rPr lang="en-US" dirty="0"/>
              <a:t>, 1996</a:t>
            </a:r>
            <a:r>
              <a:rPr lang="en-US" dirty="0" smtClean="0"/>
              <a:t>).” </a:t>
            </a:r>
            <a:endParaRPr lang="en-US" dirty="0"/>
          </a:p>
          <a:p>
            <a:r>
              <a:rPr lang="en-US" dirty="0" smtClean="0"/>
              <a:t>	</a:t>
            </a:r>
            <a:r>
              <a:rPr lang="en-US" b="1" dirty="0" smtClean="0"/>
              <a:t>- </a:t>
            </a:r>
            <a:r>
              <a:rPr lang="en-US" b="1" dirty="0"/>
              <a:t>Ericsson (1998, p. 87), </a:t>
            </a:r>
            <a:r>
              <a:rPr lang="en-US" b="1" i="1" dirty="0"/>
              <a:t>High Ability Studies</a:t>
            </a:r>
            <a:endParaRPr lang="en-US" sz="1200" b="1" dirty="0"/>
          </a:p>
          <a:p>
            <a:r>
              <a:rPr lang="en-US" sz="1200" b="1" dirty="0"/>
              <a:t> </a:t>
            </a:r>
          </a:p>
          <a:p>
            <a:r>
              <a:rPr lang="en-US" dirty="0" smtClean="0"/>
              <a:t>“Ericsson </a:t>
            </a:r>
            <a:r>
              <a:rPr lang="en-US" dirty="0"/>
              <a:t>et al.'s (1993) claim that experts, when compared to novices, do in fact engage in vast amounts </a:t>
            </a:r>
            <a:r>
              <a:rPr lang="en-US" dirty="0" smtClean="0"/>
              <a:t>of </a:t>
            </a:r>
            <a:r>
              <a:rPr lang="en-US" b="1" dirty="0" smtClean="0">
                <a:solidFill>
                  <a:srgbClr val="FF0000"/>
                </a:solidFill>
              </a:rPr>
              <a:t>deliberate practice</a:t>
            </a:r>
            <a:r>
              <a:rPr lang="en-US" dirty="0" smtClean="0"/>
              <a:t> has now been tested in several sporting activities requiring motor skills (e.g. soccer and field hockey; </a:t>
            </a:r>
            <a:r>
              <a:rPr lang="en-US" dirty="0" err="1" smtClean="0"/>
              <a:t>Helsen</a:t>
            </a:r>
            <a:r>
              <a:rPr lang="en-US" dirty="0" smtClean="0"/>
              <a:t>, </a:t>
            </a:r>
            <a:r>
              <a:rPr lang="en-US" dirty="0" err="1" smtClean="0"/>
              <a:t>Starkes</a:t>
            </a:r>
            <a:r>
              <a:rPr lang="en-US" dirty="0" smtClean="0"/>
              <a:t>, &amp; Hodges, 1998; karate; Hodge and Deakin 1998: wrestling: </a:t>
            </a:r>
            <a:r>
              <a:rPr lang="en-US" b="1" dirty="0" smtClean="0">
                <a:solidFill>
                  <a:srgbClr val="FF0000"/>
                </a:solidFill>
              </a:rPr>
              <a:t>Hodges and </a:t>
            </a:r>
            <a:r>
              <a:rPr lang="en-US" b="1" dirty="0" err="1" smtClean="0">
                <a:solidFill>
                  <a:srgbClr val="FF0000"/>
                </a:solidFill>
              </a:rPr>
              <a:t>Starkes</a:t>
            </a:r>
            <a:r>
              <a:rPr lang="en-US" b="1" dirty="0" smtClean="0">
                <a:solidFill>
                  <a:srgbClr val="FF0000"/>
                </a:solidFill>
              </a:rPr>
              <a:t>, 1996</a:t>
            </a:r>
            <a:r>
              <a:rPr lang="en-US" dirty="0" smtClean="0"/>
              <a:t>:</a:t>
            </a:r>
            <a:r>
              <a:rPr lang="en-US" b="1" dirty="0" smtClean="0">
                <a:solidFill>
                  <a:srgbClr val="FF0000"/>
                </a:solidFill>
              </a:rPr>
              <a:t> </a:t>
            </a:r>
            <a:r>
              <a:rPr lang="en-US" dirty="0" smtClean="0"/>
              <a:t>figure skating: </a:t>
            </a:r>
            <a:r>
              <a:rPr lang="en-US" dirty="0" err="1"/>
              <a:t>Starkes</a:t>
            </a:r>
            <a:r>
              <a:rPr lang="en-US" dirty="0"/>
              <a:t>, </a:t>
            </a:r>
            <a:r>
              <a:rPr lang="en-US" dirty="0" smtClean="0"/>
              <a:t>Deakin</a:t>
            </a:r>
            <a:r>
              <a:rPr lang="en-US" dirty="0"/>
              <a:t>, Allard, Hodges, &amp; Hayes, 1996 and on long distance </a:t>
            </a:r>
            <a:r>
              <a:rPr lang="en-US" dirty="0" smtClean="0"/>
              <a:t>Canadian </a:t>
            </a:r>
            <a:r>
              <a:rPr lang="en-US" dirty="0"/>
              <a:t>runners, Young and </a:t>
            </a:r>
            <a:r>
              <a:rPr lang="en-US" dirty="0" err="1"/>
              <a:t>Salmela</a:t>
            </a:r>
            <a:r>
              <a:rPr lang="en-US" dirty="0"/>
              <a:t>, 2002</a:t>
            </a:r>
            <a:r>
              <a:rPr lang="en-US" dirty="0" smtClean="0"/>
              <a:t>).”</a:t>
            </a:r>
            <a:endParaRPr lang="en-US" dirty="0"/>
          </a:p>
          <a:p>
            <a:r>
              <a:rPr lang="en-US" dirty="0"/>
              <a:t>	</a:t>
            </a:r>
            <a:r>
              <a:rPr lang="en-US" b="1" dirty="0" smtClean="0"/>
              <a:t>- </a:t>
            </a:r>
            <a:r>
              <a:rPr lang="en-US" b="1" dirty="0"/>
              <a:t>Duffy, Baluch, &amp; Ericsson (2004, </a:t>
            </a:r>
            <a:r>
              <a:rPr lang="en-US" b="1" dirty="0" smtClean="0"/>
              <a:t>pp. </a:t>
            </a:r>
            <a:r>
              <a:rPr lang="en-US" b="1" dirty="0"/>
              <a:t>233-234</a:t>
            </a:r>
            <a:r>
              <a:rPr lang="en-US" b="1" dirty="0" smtClean="0"/>
              <a:t>), </a:t>
            </a:r>
            <a:r>
              <a:rPr lang="en-US" b="1" i="1" dirty="0" smtClean="0"/>
              <a:t>International Journal of Sport Psychology</a:t>
            </a:r>
            <a:endParaRPr lang="en-US" b="1" dirty="0" smtClean="0"/>
          </a:p>
          <a:p>
            <a:endParaRPr lang="en-US" b="1" dirty="0"/>
          </a:p>
          <a:p>
            <a:r>
              <a:rPr lang="en-US" sz="2000" b="1" dirty="0"/>
              <a:t>(9) Hodges, Kerr, </a:t>
            </a:r>
            <a:r>
              <a:rPr lang="en-US" sz="2000" b="1" dirty="0" err="1"/>
              <a:t>Starkes</a:t>
            </a:r>
            <a:r>
              <a:rPr lang="en-US" sz="2000" b="1" dirty="0"/>
              <a:t>, Weir, &amp; </a:t>
            </a:r>
            <a:r>
              <a:rPr lang="en-US" sz="2000" b="1" dirty="0" err="1"/>
              <a:t>Nananidou</a:t>
            </a:r>
            <a:r>
              <a:rPr lang="en-US" sz="2000" b="1" dirty="0"/>
              <a:t> (2004)</a:t>
            </a:r>
            <a:endParaRPr lang="en-US" sz="2000" dirty="0"/>
          </a:p>
          <a:p>
            <a:endParaRPr lang="en-US" sz="800" dirty="0"/>
          </a:p>
          <a:p>
            <a:r>
              <a:rPr lang="en-US" dirty="0"/>
              <a:t>“Research conducted in several domains such as music (Ericsson, 2006a; Ericsson et al., 1993; </a:t>
            </a:r>
            <a:r>
              <a:rPr lang="en-US" dirty="0" err="1"/>
              <a:t>Sloboda</a:t>
            </a:r>
            <a:r>
              <a:rPr lang="en-US" dirty="0"/>
              <a:t>, 1996), sports (</a:t>
            </a:r>
            <a:r>
              <a:rPr lang="en-US" dirty="0" err="1"/>
              <a:t>Helsen</a:t>
            </a:r>
            <a:r>
              <a:rPr lang="en-US" dirty="0"/>
              <a:t>, </a:t>
            </a:r>
            <a:r>
              <a:rPr lang="en-US" dirty="0" err="1"/>
              <a:t>Starkes</a:t>
            </a:r>
            <a:r>
              <a:rPr lang="en-US" dirty="0"/>
              <a:t>, &amp; Hodges, 1998; </a:t>
            </a:r>
            <a:r>
              <a:rPr lang="en-US" b="1" dirty="0">
                <a:solidFill>
                  <a:srgbClr val="FF0000"/>
                </a:solidFill>
              </a:rPr>
              <a:t>Hodges, Kerr, </a:t>
            </a:r>
            <a:r>
              <a:rPr lang="en-US" b="1" dirty="0" err="1">
                <a:solidFill>
                  <a:srgbClr val="FF0000"/>
                </a:solidFill>
              </a:rPr>
              <a:t>Starkes</a:t>
            </a:r>
            <a:r>
              <a:rPr lang="en-US" b="1" dirty="0">
                <a:solidFill>
                  <a:srgbClr val="FF0000"/>
                </a:solidFill>
              </a:rPr>
              <a:t>, Weir, &amp; </a:t>
            </a:r>
            <a:r>
              <a:rPr lang="en-US" b="1" dirty="0" err="1">
                <a:solidFill>
                  <a:srgbClr val="FF0000"/>
                </a:solidFill>
              </a:rPr>
              <a:t>Nananidou</a:t>
            </a:r>
            <a:r>
              <a:rPr lang="en-US" b="1" dirty="0">
                <a:solidFill>
                  <a:srgbClr val="FF0000"/>
                </a:solidFill>
              </a:rPr>
              <a:t>, 2004</a:t>
            </a:r>
            <a:r>
              <a:rPr lang="en-US" dirty="0"/>
              <a:t>), and chess (</a:t>
            </a:r>
            <a:r>
              <a:rPr lang="en-US" dirty="0" err="1"/>
              <a:t>Charness</a:t>
            </a:r>
            <a:r>
              <a:rPr lang="en-US" dirty="0"/>
              <a:t> et al., 2005), suggests that the amount of accumulated </a:t>
            </a:r>
            <a:r>
              <a:rPr lang="en-US" b="1" dirty="0">
                <a:solidFill>
                  <a:srgbClr val="FF0000"/>
                </a:solidFill>
              </a:rPr>
              <a:t>deliberate practice</a:t>
            </a:r>
            <a:r>
              <a:rPr lang="en-US" dirty="0"/>
              <a:t> is closely related to an individual’s attained level of performance.”	</a:t>
            </a:r>
          </a:p>
          <a:p>
            <a:r>
              <a:rPr lang="en-US" dirty="0"/>
              <a:t>	</a:t>
            </a:r>
            <a:r>
              <a:rPr lang="en-US" b="1" dirty="0"/>
              <a:t>- Keith &amp; Ericsson (2007, p. 136), </a:t>
            </a:r>
            <a:r>
              <a:rPr lang="en-US" b="1" i="1" dirty="0"/>
              <a:t>JEP: Applied</a:t>
            </a:r>
            <a:endParaRPr lang="en-US" b="1" dirty="0"/>
          </a:p>
          <a:p>
            <a:endParaRPr lang="en-US" b="1" dirty="0"/>
          </a:p>
          <a:p>
            <a:pPr indent="457200">
              <a:lnSpc>
                <a:spcPct val="115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9161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6072" y="378932"/>
            <a:ext cx="10991088" cy="7417415"/>
          </a:xfrm>
          <a:prstGeom prst="rect">
            <a:avLst/>
          </a:prstGeom>
        </p:spPr>
        <p:txBody>
          <a:bodyPr wrap="square">
            <a:spAutoFit/>
          </a:bodyPr>
          <a:lstStyle/>
          <a:p>
            <a:r>
              <a:rPr lang="en-US" sz="2000" b="1" dirty="0" smtClean="0"/>
              <a:t>(10) Hutchinson</a:t>
            </a:r>
            <a:r>
              <a:rPr lang="en-US" sz="2000" b="1" dirty="0"/>
              <a:t>, Sachs-Ericsson, &amp; Ericsson (2013</a:t>
            </a:r>
            <a:r>
              <a:rPr lang="en-US" sz="2000" b="1" dirty="0" smtClean="0"/>
              <a:t>)</a:t>
            </a:r>
          </a:p>
          <a:p>
            <a:endParaRPr lang="en-US" sz="800" dirty="0"/>
          </a:p>
          <a:p>
            <a:r>
              <a:rPr lang="en-US" dirty="0" smtClean="0"/>
              <a:t>“Based on the expert-performance framework, we predict that the attainment of increasingly higher levels of performance will be associated with the number of hours of supervised dance practice (</a:t>
            </a:r>
            <a:r>
              <a:rPr lang="en-US" b="1" dirty="0" smtClean="0">
                <a:solidFill>
                  <a:srgbClr val="FF0000"/>
                </a:solidFill>
              </a:rPr>
              <a:t>deliberate practice</a:t>
            </a:r>
            <a:r>
              <a:rPr lang="en-US" dirty="0" smtClean="0"/>
              <a:t>) from an early age and will be predictive of the adult level of performance and dance expertise.”</a:t>
            </a:r>
          </a:p>
          <a:p>
            <a:r>
              <a:rPr lang="en-US" dirty="0"/>
              <a:t>	</a:t>
            </a:r>
            <a:r>
              <a:rPr lang="en-US" b="1" dirty="0" smtClean="0"/>
              <a:t>- Hutchinson </a:t>
            </a:r>
            <a:r>
              <a:rPr lang="en-US" b="1" dirty="0"/>
              <a:t>et al. (2013, p. 7), </a:t>
            </a:r>
            <a:r>
              <a:rPr lang="en-US" b="1" i="1" dirty="0"/>
              <a:t>High Ability </a:t>
            </a:r>
            <a:r>
              <a:rPr lang="en-US" b="1" i="1" dirty="0" smtClean="0"/>
              <a:t>Studies</a:t>
            </a:r>
          </a:p>
          <a:p>
            <a:endParaRPr lang="en-US" b="1" i="1" dirty="0"/>
          </a:p>
          <a:p>
            <a:pPr fontAlgn="b"/>
            <a:r>
              <a:rPr lang="en-US" sz="2000" b="1" dirty="0" smtClean="0"/>
              <a:t>(11</a:t>
            </a:r>
            <a:r>
              <a:rPr lang="en-US" sz="2000" b="1" dirty="0"/>
              <a:t>) </a:t>
            </a:r>
            <a:r>
              <a:rPr lang="en-US" sz="2000" b="1" dirty="0" err="1"/>
              <a:t>Krampe</a:t>
            </a:r>
            <a:r>
              <a:rPr lang="en-US" sz="2000" b="1" dirty="0"/>
              <a:t> &amp; Ericsson (1993</a:t>
            </a:r>
            <a:r>
              <a:rPr lang="en-US" sz="2000" b="1" dirty="0" smtClean="0"/>
              <a:t>)</a:t>
            </a:r>
          </a:p>
          <a:p>
            <a:pPr fontAlgn="b"/>
            <a:endParaRPr lang="en-US" sz="800" b="1" dirty="0"/>
          </a:p>
          <a:p>
            <a:r>
              <a:rPr lang="en-US" dirty="0"/>
              <a:t>“Several studies and reviews have since found a consistent relation between performance and amount and quality of </a:t>
            </a:r>
            <a:r>
              <a:rPr lang="en-US" b="1" dirty="0">
                <a:solidFill>
                  <a:srgbClr val="FF0000"/>
                </a:solidFill>
              </a:rPr>
              <a:t>deliberate practice</a:t>
            </a:r>
            <a:r>
              <a:rPr lang="en-US" dirty="0"/>
              <a:t> in chess (</a:t>
            </a:r>
            <a:r>
              <a:rPr lang="en-US" dirty="0" err="1"/>
              <a:t>Charness</a:t>
            </a:r>
            <a:r>
              <a:rPr lang="en-US" dirty="0"/>
              <a:t> </a:t>
            </a:r>
            <a:r>
              <a:rPr lang="en-US" i="1" dirty="0"/>
              <a:t>et al.,</a:t>
            </a:r>
            <a:r>
              <a:rPr lang="en-US" dirty="0"/>
              <a:t> 1996), in sports (</a:t>
            </a:r>
            <a:r>
              <a:rPr lang="en-US" dirty="0" err="1"/>
              <a:t>Helsen</a:t>
            </a:r>
            <a:r>
              <a:rPr lang="en-US" dirty="0"/>
              <a:t> </a:t>
            </a:r>
            <a:r>
              <a:rPr lang="en-US" i="1" dirty="0"/>
              <a:t>et al, </a:t>
            </a:r>
            <a:r>
              <a:rPr lang="en-US" dirty="0"/>
              <a:t>1998; Hodges &amp; </a:t>
            </a:r>
            <a:r>
              <a:rPr lang="en-US" dirty="0" err="1"/>
              <a:t>Starkes</a:t>
            </a:r>
            <a:r>
              <a:rPr lang="en-US" dirty="0"/>
              <a:t>, 1996; </a:t>
            </a:r>
            <a:r>
              <a:rPr lang="en-US" dirty="0" err="1"/>
              <a:t>Starkes</a:t>
            </a:r>
            <a:r>
              <a:rPr lang="en-US" dirty="0"/>
              <a:t> </a:t>
            </a:r>
            <a:r>
              <a:rPr lang="en-US" i="1" dirty="0"/>
              <a:t>et al., </a:t>
            </a:r>
            <a:r>
              <a:rPr lang="en-US" dirty="0"/>
              <a:t>1996) and in music (</a:t>
            </a:r>
            <a:r>
              <a:rPr lang="en-US" b="1" dirty="0" err="1">
                <a:solidFill>
                  <a:srgbClr val="FF0000"/>
                </a:solidFill>
              </a:rPr>
              <a:t>Krampe</a:t>
            </a:r>
            <a:r>
              <a:rPr lang="en-US" b="1" dirty="0">
                <a:solidFill>
                  <a:srgbClr val="FF0000"/>
                </a:solidFill>
              </a:rPr>
              <a:t> &amp; Ericsson, 1996</a:t>
            </a:r>
            <a:r>
              <a:rPr lang="en-US" dirty="0"/>
              <a:t>; Lehmann &amp; Ericsson, 1996; </a:t>
            </a:r>
            <a:r>
              <a:rPr lang="en-US" dirty="0" err="1"/>
              <a:t>Sloboda</a:t>
            </a:r>
            <a:r>
              <a:rPr lang="en-US" dirty="0"/>
              <a:t>, 1996).” </a:t>
            </a:r>
          </a:p>
          <a:p>
            <a:r>
              <a:rPr lang="en-US" dirty="0"/>
              <a:t>	</a:t>
            </a:r>
            <a:r>
              <a:rPr lang="en-US" b="1" dirty="0"/>
              <a:t>- Ericsson (1998, p. 87), </a:t>
            </a:r>
            <a:r>
              <a:rPr lang="en-US" b="1" i="1" dirty="0"/>
              <a:t>High Ability Studies</a:t>
            </a:r>
            <a:endParaRPr lang="en-US" sz="1200" b="1" dirty="0"/>
          </a:p>
          <a:p>
            <a:r>
              <a:rPr lang="en-US" sz="1200" dirty="0"/>
              <a:t> </a:t>
            </a:r>
          </a:p>
          <a:p>
            <a:r>
              <a:rPr lang="en-US" dirty="0" smtClean="0"/>
              <a:t>“</a:t>
            </a:r>
            <a:r>
              <a:rPr lang="en-US" dirty="0"/>
              <a:t>Several studies and reviews have found a consistent association between the amount and the quality of solitary </a:t>
            </a:r>
            <a:r>
              <a:rPr lang="en-US" b="1" dirty="0">
                <a:solidFill>
                  <a:srgbClr val="FF0000"/>
                </a:solidFill>
              </a:rPr>
              <a:t>deliberate practice</a:t>
            </a:r>
            <a:r>
              <a:rPr lang="en-US" dirty="0"/>
              <a:t> and performance in chess (</a:t>
            </a:r>
            <a:r>
              <a:rPr lang="en-US" dirty="0" err="1"/>
              <a:t>Charness</a:t>
            </a:r>
            <a:r>
              <a:rPr lang="en-US" dirty="0"/>
              <a:t>, </a:t>
            </a:r>
            <a:r>
              <a:rPr lang="en-US" dirty="0" err="1"/>
              <a:t>Krampe</a:t>
            </a:r>
            <a:r>
              <a:rPr lang="en-US" dirty="0"/>
              <a:t>, &amp; </a:t>
            </a:r>
            <a:r>
              <a:rPr lang="en-US" dirty="0" err="1"/>
              <a:t>Mayr</a:t>
            </a:r>
            <a:r>
              <a:rPr lang="en-US" dirty="0"/>
              <a:t>, 1996), in music (</a:t>
            </a:r>
            <a:r>
              <a:rPr lang="en-US" b="1" dirty="0" err="1">
                <a:solidFill>
                  <a:srgbClr val="FF0000"/>
                </a:solidFill>
              </a:rPr>
              <a:t>Krampe</a:t>
            </a:r>
            <a:r>
              <a:rPr lang="en-US" b="1" dirty="0">
                <a:solidFill>
                  <a:srgbClr val="FF0000"/>
                </a:solidFill>
              </a:rPr>
              <a:t> &amp; Ericsson, 1996</a:t>
            </a:r>
            <a:r>
              <a:rPr lang="en-US" dirty="0"/>
              <a:t>; Lehmann &amp; Ericsson, 1996; </a:t>
            </a:r>
            <a:r>
              <a:rPr lang="en-US" dirty="0" err="1"/>
              <a:t>Sloboda</a:t>
            </a:r>
            <a:r>
              <a:rPr lang="en-US" dirty="0"/>
              <a:t>, 1996), and in different types of sports (Ericsson, 2003a, 2003b; </a:t>
            </a:r>
            <a:r>
              <a:rPr lang="en-US" dirty="0" err="1"/>
              <a:t>Helsen</a:t>
            </a:r>
            <a:r>
              <a:rPr lang="en-US" dirty="0"/>
              <a:t>, </a:t>
            </a:r>
            <a:r>
              <a:rPr lang="en-US" dirty="0" err="1"/>
              <a:t>Starkes</a:t>
            </a:r>
            <a:r>
              <a:rPr lang="en-US" dirty="0"/>
              <a:t>, &amp; Hodges, 1998; </a:t>
            </a:r>
            <a:r>
              <a:rPr lang="en-US" dirty="0" err="1"/>
              <a:t>Starkes</a:t>
            </a:r>
            <a:r>
              <a:rPr lang="en-US" dirty="0"/>
              <a:t>, Deakin, Allard, Hodges, &amp; Hayes, 1996; Ward, Hodges, Williams, &amp; </a:t>
            </a:r>
            <a:r>
              <a:rPr lang="en-US" dirty="0" err="1"/>
              <a:t>Starkes</a:t>
            </a:r>
            <a:r>
              <a:rPr lang="en-US" dirty="0"/>
              <a:t>, 2004).”</a:t>
            </a:r>
          </a:p>
          <a:p>
            <a:r>
              <a:rPr lang="en-US" dirty="0"/>
              <a:t>	</a:t>
            </a:r>
            <a:r>
              <a:rPr lang="en-US" b="1" dirty="0"/>
              <a:t>- Ericsson, </a:t>
            </a:r>
            <a:r>
              <a:rPr lang="en-US" b="1" dirty="0" err="1"/>
              <a:t>Nandagopal</a:t>
            </a:r>
            <a:r>
              <a:rPr lang="en-US" b="1" dirty="0"/>
              <a:t>, &amp; </a:t>
            </a:r>
            <a:r>
              <a:rPr lang="en-US" b="1" dirty="0" err="1"/>
              <a:t>Roring</a:t>
            </a:r>
            <a:r>
              <a:rPr lang="en-US" b="1" dirty="0"/>
              <a:t> (2005, p. </a:t>
            </a:r>
            <a:r>
              <a:rPr lang="en-US" b="1" dirty="0" smtClean="0"/>
              <a:t>295), </a:t>
            </a:r>
            <a:r>
              <a:rPr lang="en-US" b="1" i="1" dirty="0"/>
              <a:t>Journal for the Education of the Gifted</a:t>
            </a:r>
            <a:endParaRPr lang="en-US" b="1" dirty="0"/>
          </a:p>
          <a:p>
            <a:r>
              <a:rPr lang="en-US" sz="2000" dirty="0"/>
              <a:t> </a:t>
            </a:r>
          </a:p>
          <a:p>
            <a:pPr fontAlgn="b"/>
            <a:endParaRPr lang="en-US" sz="2000" b="1" dirty="0"/>
          </a:p>
          <a:p>
            <a:pPr fontAlgn="b"/>
            <a:endParaRPr lang="en-US" sz="2000" b="1" dirty="0" smtClean="0"/>
          </a:p>
          <a:p>
            <a:pPr fontAlgn="b"/>
            <a:endParaRPr lang="en-US" sz="2000" b="1" dirty="0"/>
          </a:p>
          <a:p>
            <a:endParaRPr lang="en-US" b="1" dirty="0"/>
          </a:p>
          <a:p>
            <a:endParaRPr lang="en-US" b="1" dirty="0" smtClean="0"/>
          </a:p>
          <a:p>
            <a:endParaRPr lang="en-US" dirty="0"/>
          </a:p>
          <a:p>
            <a:r>
              <a:rPr lang="en-US" sz="1600" dirty="0" smtClean="0"/>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5862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6072" y="378932"/>
            <a:ext cx="10991088" cy="8925520"/>
          </a:xfrm>
          <a:prstGeom prst="rect">
            <a:avLst/>
          </a:prstGeom>
        </p:spPr>
        <p:txBody>
          <a:bodyPr wrap="square">
            <a:spAutoFit/>
          </a:bodyPr>
          <a:lstStyle/>
          <a:p>
            <a:pPr fontAlgn="b"/>
            <a:r>
              <a:rPr lang="en-US" sz="2000" b="1" dirty="0" smtClean="0"/>
              <a:t>(12</a:t>
            </a:r>
            <a:r>
              <a:rPr lang="en-US" sz="2000" b="1" dirty="0"/>
              <a:t>) </a:t>
            </a:r>
            <a:r>
              <a:rPr lang="en-US" sz="2000" b="1" dirty="0" err="1"/>
              <a:t>Sloboda</a:t>
            </a:r>
            <a:r>
              <a:rPr lang="en-US" sz="2000" b="1" dirty="0"/>
              <a:t> (1996</a:t>
            </a:r>
            <a:r>
              <a:rPr lang="en-US" sz="2000" b="1" dirty="0" smtClean="0"/>
              <a:t>) (describes data reported in </a:t>
            </a:r>
            <a:r>
              <a:rPr lang="en-US" sz="2000" b="1" dirty="0" err="1" smtClean="0"/>
              <a:t>Sloboda</a:t>
            </a:r>
            <a:r>
              <a:rPr lang="en-US" sz="2000" b="1" dirty="0" smtClean="0"/>
              <a:t>, Davidson, Howe, &amp; Moore, 1996)</a:t>
            </a:r>
            <a:endParaRPr lang="en-US" sz="2000" b="1" dirty="0"/>
          </a:p>
          <a:p>
            <a:pPr fontAlgn="b"/>
            <a:endParaRPr lang="en-US" sz="800" b="1" dirty="0"/>
          </a:p>
          <a:p>
            <a:r>
              <a:rPr lang="en-US" dirty="0"/>
              <a:t>“Several studies and reviews have since found a consistent relation between performance and amount and quality of </a:t>
            </a:r>
            <a:r>
              <a:rPr lang="en-US" b="1" dirty="0">
                <a:solidFill>
                  <a:srgbClr val="FF0000"/>
                </a:solidFill>
              </a:rPr>
              <a:t>deliberate practice</a:t>
            </a:r>
            <a:r>
              <a:rPr lang="en-US" dirty="0">
                <a:solidFill>
                  <a:srgbClr val="FF0000"/>
                </a:solidFill>
              </a:rPr>
              <a:t> </a:t>
            </a:r>
            <a:r>
              <a:rPr lang="en-US" dirty="0"/>
              <a:t>in chess (</a:t>
            </a:r>
            <a:r>
              <a:rPr lang="en-US" dirty="0" err="1"/>
              <a:t>Charness</a:t>
            </a:r>
            <a:r>
              <a:rPr lang="en-US" dirty="0"/>
              <a:t> </a:t>
            </a:r>
            <a:r>
              <a:rPr lang="en-US" i="1" dirty="0"/>
              <a:t>et al.,</a:t>
            </a:r>
            <a:r>
              <a:rPr lang="en-US" dirty="0"/>
              <a:t> 1996), in sports (</a:t>
            </a:r>
            <a:r>
              <a:rPr lang="en-US" dirty="0" err="1"/>
              <a:t>Helsen</a:t>
            </a:r>
            <a:r>
              <a:rPr lang="en-US" dirty="0"/>
              <a:t> </a:t>
            </a:r>
            <a:r>
              <a:rPr lang="en-US" i="1" dirty="0"/>
              <a:t>et al, </a:t>
            </a:r>
            <a:r>
              <a:rPr lang="en-US" dirty="0"/>
              <a:t>1998; Hodges &amp; </a:t>
            </a:r>
            <a:r>
              <a:rPr lang="en-US" dirty="0" err="1"/>
              <a:t>Starkes</a:t>
            </a:r>
            <a:r>
              <a:rPr lang="en-US" dirty="0"/>
              <a:t>, 1996; </a:t>
            </a:r>
            <a:r>
              <a:rPr lang="en-US" dirty="0" err="1"/>
              <a:t>Starkes</a:t>
            </a:r>
            <a:r>
              <a:rPr lang="en-US" dirty="0"/>
              <a:t> </a:t>
            </a:r>
            <a:r>
              <a:rPr lang="en-US" i="1" dirty="0"/>
              <a:t>et al., </a:t>
            </a:r>
            <a:r>
              <a:rPr lang="en-US" dirty="0"/>
              <a:t>1996) and in music (</a:t>
            </a:r>
            <a:r>
              <a:rPr lang="en-US" dirty="0" err="1"/>
              <a:t>Krampe</a:t>
            </a:r>
            <a:r>
              <a:rPr lang="en-US" dirty="0"/>
              <a:t> &amp; Ericsson, 1996; Lehmann &amp; Ericsson, 1996; </a:t>
            </a:r>
            <a:r>
              <a:rPr lang="en-US" b="1" dirty="0" err="1">
                <a:solidFill>
                  <a:srgbClr val="FF0000"/>
                </a:solidFill>
              </a:rPr>
              <a:t>Sloboda</a:t>
            </a:r>
            <a:r>
              <a:rPr lang="en-US" b="1" dirty="0">
                <a:solidFill>
                  <a:srgbClr val="FF0000"/>
                </a:solidFill>
              </a:rPr>
              <a:t>, 1996</a:t>
            </a:r>
            <a:r>
              <a:rPr lang="en-US" dirty="0"/>
              <a:t>).” </a:t>
            </a:r>
          </a:p>
          <a:p>
            <a:r>
              <a:rPr lang="en-US" dirty="0"/>
              <a:t>	</a:t>
            </a:r>
            <a:r>
              <a:rPr lang="en-US" b="1" dirty="0"/>
              <a:t>- Ericsson (1998, p. 87), </a:t>
            </a:r>
            <a:r>
              <a:rPr lang="en-US" b="1" i="1" dirty="0"/>
              <a:t>High Ability Studies</a:t>
            </a:r>
            <a:endParaRPr lang="en-US" b="1" dirty="0"/>
          </a:p>
          <a:p>
            <a:endParaRPr lang="en-US" sz="1200" dirty="0"/>
          </a:p>
          <a:p>
            <a:r>
              <a:rPr lang="en-US" dirty="0"/>
              <a:t>“Research conducted in several domains such as music (Ericsson, 2006a; Ericsson et al., 1993; </a:t>
            </a:r>
            <a:r>
              <a:rPr lang="en-US" b="1" dirty="0" err="1">
                <a:solidFill>
                  <a:srgbClr val="FF0000"/>
                </a:solidFill>
              </a:rPr>
              <a:t>Sloboda</a:t>
            </a:r>
            <a:r>
              <a:rPr lang="en-US" b="1" dirty="0">
                <a:solidFill>
                  <a:srgbClr val="FF0000"/>
                </a:solidFill>
              </a:rPr>
              <a:t>, 1996</a:t>
            </a:r>
            <a:r>
              <a:rPr lang="en-US" dirty="0"/>
              <a:t>), sports (</a:t>
            </a:r>
            <a:r>
              <a:rPr lang="en-US" dirty="0" err="1"/>
              <a:t>Helsen</a:t>
            </a:r>
            <a:r>
              <a:rPr lang="en-US" dirty="0"/>
              <a:t>, </a:t>
            </a:r>
            <a:r>
              <a:rPr lang="en-US" dirty="0" err="1"/>
              <a:t>Starkes</a:t>
            </a:r>
            <a:r>
              <a:rPr lang="en-US" dirty="0"/>
              <a:t>, &amp; Hodges, 1998; Hodges, Kerr, </a:t>
            </a:r>
            <a:r>
              <a:rPr lang="en-US" dirty="0" err="1"/>
              <a:t>Starkes</a:t>
            </a:r>
            <a:r>
              <a:rPr lang="en-US" dirty="0"/>
              <a:t>, Weir, &amp; </a:t>
            </a:r>
            <a:r>
              <a:rPr lang="en-US" dirty="0" err="1"/>
              <a:t>Nananidou</a:t>
            </a:r>
            <a:r>
              <a:rPr lang="en-US" dirty="0"/>
              <a:t>, 2004), and chess (</a:t>
            </a:r>
            <a:r>
              <a:rPr lang="en-US" dirty="0" err="1"/>
              <a:t>Charness</a:t>
            </a:r>
            <a:r>
              <a:rPr lang="en-US" dirty="0"/>
              <a:t> et al., 2005), suggests that the amount of accumulated </a:t>
            </a:r>
            <a:r>
              <a:rPr lang="en-US" b="1" dirty="0">
                <a:solidFill>
                  <a:srgbClr val="FF0000"/>
                </a:solidFill>
              </a:rPr>
              <a:t>deliberate practice</a:t>
            </a:r>
            <a:r>
              <a:rPr lang="en-US" dirty="0"/>
              <a:t> is closely related to an individual’s attained level of performance.”	</a:t>
            </a:r>
          </a:p>
          <a:p>
            <a:r>
              <a:rPr lang="en-US" dirty="0"/>
              <a:t>	</a:t>
            </a:r>
            <a:r>
              <a:rPr lang="en-US" b="1" dirty="0"/>
              <a:t>- Keith &amp; Ericsson (2007, p. 136), </a:t>
            </a:r>
            <a:r>
              <a:rPr lang="en-US" b="1" i="1" dirty="0"/>
              <a:t>JEP: </a:t>
            </a:r>
            <a:r>
              <a:rPr lang="en-US" b="1" i="1" dirty="0" smtClean="0"/>
              <a:t>Applied</a:t>
            </a:r>
          </a:p>
          <a:p>
            <a:endParaRPr lang="en-US" sz="1200" b="1" i="1" dirty="0"/>
          </a:p>
          <a:p>
            <a:r>
              <a:rPr lang="en-US" dirty="0"/>
              <a:t>“Several studies and reviews have found a consistent association between the amount and the quality of solitary </a:t>
            </a:r>
            <a:r>
              <a:rPr lang="en-US" b="1" dirty="0">
                <a:solidFill>
                  <a:srgbClr val="FF0000"/>
                </a:solidFill>
              </a:rPr>
              <a:t>deliberate practice</a:t>
            </a:r>
            <a:r>
              <a:rPr lang="en-US" dirty="0">
                <a:solidFill>
                  <a:srgbClr val="FF0000"/>
                </a:solidFill>
              </a:rPr>
              <a:t> </a:t>
            </a:r>
            <a:r>
              <a:rPr lang="en-US" dirty="0"/>
              <a:t>and performance in chess (</a:t>
            </a:r>
            <a:r>
              <a:rPr lang="en-US" dirty="0" err="1"/>
              <a:t>Charness</a:t>
            </a:r>
            <a:r>
              <a:rPr lang="en-US" dirty="0"/>
              <a:t>, </a:t>
            </a:r>
            <a:r>
              <a:rPr lang="en-US" dirty="0" err="1"/>
              <a:t>Krampe</a:t>
            </a:r>
            <a:r>
              <a:rPr lang="en-US" dirty="0"/>
              <a:t>, &amp; </a:t>
            </a:r>
            <a:r>
              <a:rPr lang="en-US" dirty="0" err="1"/>
              <a:t>Mayr</a:t>
            </a:r>
            <a:r>
              <a:rPr lang="en-US" dirty="0"/>
              <a:t>, 1996), in music (</a:t>
            </a:r>
            <a:r>
              <a:rPr lang="en-US" dirty="0" err="1"/>
              <a:t>Krampe</a:t>
            </a:r>
            <a:r>
              <a:rPr lang="en-US" dirty="0"/>
              <a:t> &amp; Ericsson, 1996; Lehmann &amp; Ericsson, 1996; </a:t>
            </a:r>
            <a:r>
              <a:rPr lang="en-US" b="1" dirty="0" err="1">
                <a:solidFill>
                  <a:srgbClr val="FF0000"/>
                </a:solidFill>
              </a:rPr>
              <a:t>Sloboda</a:t>
            </a:r>
            <a:r>
              <a:rPr lang="en-US" b="1" dirty="0">
                <a:solidFill>
                  <a:srgbClr val="FF0000"/>
                </a:solidFill>
              </a:rPr>
              <a:t>, 1996</a:t>
            </a:r>
            <a:r>
              <a:rPr lang="en-US" dirty="0"/>
              <a:t>), and in different types of sports (Ericsson, 2003a, 2003b; </a:t>
            </a:r>
            <a:r>
              <a:rPr lang="en-US" dirty="0" err="1"/>
              <a:t>Helsen</a:t>
            </a:r>
            <a:r>
              <a:rPr lang="en-US" dirty="0"/>
              <a:t>, </a:t>
            </a:r>
            <a:r>
              <a:rPr lang="en-US" dirty="0" err="1"/>
              <a:t>Starkes</a:t>
            </a:r>
            <a:r>
              <a:rPr lang="en-US" dirty="0"/>
              <a:t>, &amp; Hodges, 1998; </a:t>
            </a:r>
            <a:r>
              <a:rPr lang="en-US" dirty="0" err="1"/>
              <a:t>Starkes</a:t>
            </a:r>
            <a:r>
              <a:rPr lang="en-US" dirty="0"/>
              <a:t>, Deakin, Allard, Hodges, &amp; Hayes, 1996; Ward, Hodges, Williams, &amp; </a:t>
            </a:r>
            <a:r>
              <a:rPr lang="en-US" dirty="0" err="1"/>
              <a:t>Starkes</a:t>
            </a:r>
            <a:r>
              <a:rPr lang="en-US" dirty="0"/>
              <a:t>, 2004).”</a:t>
            </a:r>
          </a:p>
          <a:p>
            <a:r>
              <a:rPr lang="en-US" dirty="0"/>
              <a:t>	</a:t>
            </a:r>
            <a:r>
              <a:rPr lang="en-US" b="1" dirty="0"/>
              <a:t>- Ericsson, </a:t>
            </a:r>
            <a:r>
              <a:rPr lang="en-US" b="1" dirty="0" err="1"/>
              <a:t>Nandagopal</a:t>
            </a:r>
            <a:r>
              <a:rPr lang="en-US" b="1" dirty="0"/>
              <a:t>, &amp; </a:t>
            </a:r>
            <a:r>
              <a:rPr lang="en-US" b="1" dirty="0" err="1"/>
              <a:t>Roring</a:t>
            </a:r>
            <a:r>
              <a:rPr lang="en-US" b="1" dirty="0"/>
              <a:t> (2005, p. </a:t>
            </a:r>
            <a:r>
              <a:rPr lang="en-US" b="1" dirty="0" smtClean="0"/>
              <a:t>295), </a:t>
            </a:r>
            <a:r>
              <a:rPr lang="en-US" b="1" i="1" dirty="0"/>
              <a:t>Journal for the Education of the </a:t>
            </a:r>
            <a:r>
              <a:rPr lang="en-US" b="1" i="1" dirty="0" smtClean="0"/>
              <a:t>Gifted</a:t>
            </a:r>
          </a:p>
          <a:p>
            <a:endParaRPr lang="en-US" sz="1200" b="1" i="1" dirty="0"/>
          </a:p>
          <a:p>
            <a:pPr fontAlgn="b"/>
            <a:r>
              <a:rPr lang="en-US" dirty="0"/>
              <a:t>“Recent studies have shown that the individual differences </a:t>
            </a:r>
            <a:r>
              <a:rPr lang="en-US" dirty="0" smtClean="0"/>
              <a:t>in </a:t>
            </a:r>
            <a:r>
              <a:rPr lang="en-US" dirty="0"/>
              <a:t>the level of solo performance that musicians attain after extended preparation is related to the amount </a:t>
            </a:r>
            <a:r>
              <a:rPr lang="en-US" dirty="0" smtClean="0"/>
              <a:t>of </a:t>
            </a:r>
            <a:r>
              <a:rPr lang="en-US" b="1" dirty="0">
                <a:solidFill>
                  <a:srgbClr val="FF0000"/>
                </a:solidFill>
              </a:rPr>
              <a:t>deliberate practice</a:t>
            </a:r>
            <a:r>
              <a:rPr lang="en-US" dirty="0"/>
              <a:t> accumulated since the start </a:t>
            </a:r>
            <a:r>
              <a:rPr lang="en-US" dirty="0" smtClean="0"/>
              <a:t>of </a:t>
            </a:r>
            <a:r>
              <a:rPr lang="en-US" dirty="0"/>
              <a:t>instrumental training by experts (Ericsson, </a:t>
            </a:r>
            <a:r>
              <a:rPr lang="en-US" dirty="0" err="1"/>
              <a:t>Krampe</a:t>
            </a:r>
            <a:r>
              <a:rPr lang="en-US" dirty="0"/>
              <a:t>, &amp; </a:t>
            </a:r>
            <a:r>
              <a:rPr lang="en-US" dirty="0" err="1"/>
              <a:t>Tesch-Romer</a:t>
            </a:r>
            <a:r>
              <a:rPr lang="en-US" dirty="0"/>
              <a:t>, 1993) and by music students (</a:t>
            </a:r>
            <a:r>
              <a:rPr lang="en-US" b="1" dirty="0" err="1">
                <a:solidFill>
                  <a:srgbClr val="FF0000"/>
                </a:solidFill>
              </a:rPr>
              <a:t>Sloboda</a:t>
            </a:r>
            <a:r>
              <a:rPr lang="en-US" b="1" dirty="0">
                <a:solidFill>
                  <a:srgbClr val="FF0000"/>
                </a:solidFill>
              </a:rPr>
              <a:t>, Davidson, Howe, &amp; Moore, 1996</a:t>
            </a:r>
            <a:r>
              <a:rPr lang="en-US" dirty="0"/>
              <a:t>).”</a:t>
            </a:r>
          </a:p>
          <a:p>
            <a:pPr fontAlgn="b"/>
            <a:r>
              <a:rPr lang="en-US" sz="2000" b="1" dirty="0"/>
              <a:t>	</a:t>
            </a:r>
            <a:r>
              <a:rPr lang="en-US" b="1" dirty="0"/>
              <a:t>- Lehmann &amp; Ericsson (1996, p. 1), </a:t>
            </a:r>
            <a:r>
              <a:rPr lang="en-US" b="1" i="1" dirty="0" err="1"/>
              <a:t>Psychomusicology</a:t>
            </a:r>
            <a:endParaRPr lang="en-US" b="1" i="1" dirty="0"/>
          </a:p>
          <a:p>
            <a:endParaRPr lang="en-US" b="1" i="1" dirty="0"/>
          </a:p>
          <a:p>
            <a:endParaRPr lang="en-US" sz="2000" b="1" dirty="0"/>
          </a:p>
          <a:p>
            <a:pPr fontAlgn="b"/>
            <a:endParaRPr lang="en-US" sz="2000" b="1" dirty="0" smtClean="0"/>
          </a:p>
          <a:p>
            <a:pPr fontAlgn="b"/>
            <a:endParaRPr lang="en-US" sz="2000" b="1" dirty="0"/>
          </a:p>
          <a:p>
            <a:endParaRPr lang="en-US" b="1" dirty="0"/>
          </a:p>
          <a:p>
            <a:endParaRPr lang="en-US" b="1" dirty="0" smtClean="0"/>
          </a:p>
          <a:p>
            <a:endParaRPr lang="en-US" dirty="0"/>
          </a:p>
          <a:p>
            <a:r>
              <a:rPr lang="en-US" sz="1600" dirty="0" smtClean="0"/>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93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6072" y="369788"/>
            <a:ext cx="10991088" cy="6124754"/>
          </a:xfrm>
          <a:prstGeom prst="rect">
            <a:avLst/>
          </a:prstGeom>
        </p:spPr>
        <p:txBody>
          <a:bodyPr wrap="square">
            <a:spAutoFit/>
          </a:bodyPr>
          <a:lstStyle/>
          <a:p>
            <a:r>
              <a:rPr lang="en-US" sz="2000" b="1" dirty="0" smtClean="0"/>
              <a:t>(13) </a:t>
            </a:r>
            <a:r>
              <a:rPr lang="en-US" sz="2000" b="1" dirty="0" err="1" smtClean="0"/>
              <a:t>Sonnentag</a:t>
            </a:r>
            <a:r>
              <a:rPr lang="en-US" sz="2000" b="1" dirty="0" smtClean="0"/>
              <a:t> &amp; </a:t>
            </a:r>
            <a:r>
              <a:rPr lang="en-US" sz="2000" b="1" dirty="0" err="1" smtClean="0"/>
              <a:t>Kleine</a:t>
            </a:r>
            <a:r>
              <a:rPr lang="en-US" sz="2000" b="1" dirty="0" smtClean="0"/>
              <a:t> (2000)</a:t>
            </a:r>
          </a:p>
          <a:p>
            <a:endParaRPr lang="en-US" sz="800" dirty="0" smtClean="0"/>
          </a:p>
          <a:p>
            <a:r>
              <a:rPr lang="en-US" dirty="0" smtClean="0"/>
              <a:t>“[</a:t>
            </a:r>
            <a:r>
              <a:rPr lang="en-US" dirty="0" err="1"/>
              <a:t>i</a:t>
            </a:r>
            <a:r>
              <a:rPr lang="en-US" dirty="0"/>
              <a:t>]n a study of insurance agents </a:t>
            </a:r>
            <a:r>
              <a:rPr lang="en-US" dirty="0" err="1"/>
              <a:t>Sonnentag</a:t>
            </a:r>
            <a:r>
              <a:rPr lang="en-US" dirty="0"/>
              <a:t> and </a:t>
            </a:r>
            <a:r>
              <a:rPr lang="en-US" dirty="0" err="1"/>
              <a:t>Kleinc</a:t>
            </a:r>
            <a:r>
              <a:rPr lang="en-US" dirty="0"/>
              <a:t> [sic] (</a:t>
            </a:r>
            <a:r>
              <a:rPr lang="en-US" dirty="0" smtClean="0"/>
              <a:t>2000) found </a:t>
            </a:r>
            <a:r>
              <a:rPr lang="en-US" dirty="0"/>
              <a:t>that engagement in </a:t>
            </a:r>
            <a:r>
              <a:rPr lang="en-US" b="1" dirty="0">
                <a:solidFill>
                  <a:srgbClr val="FF0000"/>
                </a:solidFill>
              </a:rPr>
              <a:t>deliberate </a:t>
            </a:r>
            <a:r>
              <a:rPr lang="en-US" b="1" dirty="0" smtClean="0">
                <a:solidFill>
                  <a:srgbClr val="FF0000"/>
                </a:solidFill>
              </a:rPr>
              <a:t>practice</a:t>
            </a:r>
            <a:r>
              <a:rPr lang="en-US" dirty="0" smtClean="0"/>
              <a:t> predicted </a:t>
            </a:r>
            <a:r>
              <a:rPr lang="en-US" dirty="0"/>
              <a:t>higher </a:t>
            </a:r>
            <a:r>
              <a:rPr lang="en-US" dirty="0" smtClean="0"/>
              <a:t>performance ratings.” </a:t>
            </a:r>
          </a:p>
          <a:p>
            <a:r>
              <a:rPr lang="en-US" dirty="0"/>
              <a:t>	</a:t>
            </a:r>
            <a:r>
              <a:rPr lang="en-US" b="1" dirty="0" smtClean="0"/>
              <a:t>- Ericsson (2006</a:t>
            </a:r>
            <a:r>
              <a:rPr lang="en-US" b="1" dirty="0"/>
              <a:t>, p. </a:t>
            </a:r>
            <a:r>
              <a:rPr lang="en-US" b="1" dirty="0" smtClean="0"/>
              <a:t>695), In Ericsson et al. (Eds.), </a:t>
            </a:r>
            <a:r>
              <a:rPr lang="en-US" b="1" i="1" dirty="0" smtClean="0"/>
              <a:t>The Cambridge Handbook of Expertise and Expert 	Performance</a:t>
            </a:r>
            <a:endParaRPr lang="en-US" b="1" dirty="0" smtClean="0"/>
          </a:p>
          <a:p>
            <a:endParaRPr lang="en-US" dirty="0" smtClean="0"/>
          </a:p>
          <a:p>
            <a:r>
              <a:rPr lang="en-US" sz="2000" b="1" dirty="0" smtClean="0"/>
              <a:t>(14) </a:t>
            </a:r>
            <a:r>
              <a:rPr lang="en-US" sz="2000" b="1" dirty="0" err="1" smtClean="0"/>
              <a:t>Starkes</a:t>
            </a:r>
            <a:r>
              <a:rPr lang="en-US" sz="2000" b="1" dirty="0" smtClean="0"/>
              <a:t> et al. (1996)</a:t>
            </a:r>
          </a:p>
          <a:p>
            <a:endParaRPr lang="en-US" sz="800" dirty="0" smtClean="0"/>
          </a:p>
          <a:p>
            <a:r>
              <a:rPr lang="en-US" dirty="0" smtClean="0"/>
              <a:t>“</a:t>
            </a:r>
            <a:r>
              <a:rPr lang="en-US" dirty="0"/>
              <a:t>Several studies and reviews have since found a consistent relation between performance and amount and quality of </a:t>
            </a:r>
            <a:r>
              <a:rPr lang="en-US" b="1" dirty="0">
                <a:solidFill>
                  <a:srgbClr val="FF0000"/>
                </a:solidFill>
              </a:rPr>
              <a:t>deliberate practice</a:t>
            </a:r>
            <a:r>
              <a:rPr lang="en-US" dirty="0"/>
              <a:t> in chess (</a:t>
            </a:r>
            <a:r>
              <a:rPr lang="en-US" dirty="0" err="1"/>
              <a:t>Charness</a:t>
            </a:r>
            <a:r>
              <a:rPr lang="en-US" dirty="0"/>
              <a:t> </a:t>
            </a:r>
            <a:r>
              <a:rPr lang="en-US" i="1" dirty="0"/>
              <a:t>et al.,</a:t>
            </a:r>
            <a:r>
              <a:rPr lang="en-US" dirty="0"/>
              <a:t> 1996), in sports (</a:t>
            </a:r>
            <a:r>
              <a:rPr lang="en-US" dirty="0" err="1"/>
              <a:t>Helsen</a:t>
            </a:r>
            <a:r>
              <a:rPr lang="en-US" dirty="0"/>
              <a:t> </a:t>
            </a:r>
            <a:r>
              <a:rPr lang="en-US" i="1" dirty="0"/>
              <a:t>et al, </a:t>
            </a:r>
            <a:r>
              <a:rPr lang="en-US" dirty="0"/>
              <a:t>1998; Hodges &amp; </a:t>
            </a:r>
            <a:r>
              <a:rPr lang="en-US" dirty="0" err="1"/>
              <a:t>Starkes</a:t>
            </a:r>
            <a:r>
              <a:rPr lang="en-US" dirty="0"/>
              <a:t>, 1996; </a:t>
            </a:r>
            <a:r>
              <a:rPr lang="en-US" b="1" dirty="0" err="1">
                <a:solidFill>
                  <a:srgbClr val="FF0000"/>
                </a:solidFill>
              </a:rPr>
              <a:t>Starkes</a:t>
            </a:r>
            <a:r>
              <a:rPr lang="en-US" b="1" dirty="0">
                <a:solidFill>
                  <a:srgbClr val="FF0000"/>
                </a:solidFill>
              </a:rPr>
              <a:t> </a:t>
            </a:r>
            <a:r>
              <a:rPr lang="en-US" b="1" i="1" dirty="0">
                <a:solidFill>
                  <a:srgbClr val="FF0000"/>
                </a:solidFill>
              </a:rPr>
              <a:t>et al., </a:t>
            </a:r>
            <a:r>
              <a:rPr lang="en-US" b="1" dirty="0">
                <a:solidFill>
                  <a:srgbClr val="FF0000"/>
                </a:solidFill>
              </a:rPr>
              <a:t>1996</a:t>
            </a:r>
            <a:r>
              <a:rPr lang="en-US" dirty="0"/>
              <a:t>) and in music (</a:t>
            </a:r>
            <a:r>
              <a:rPr lang="en-US" dirty="0" err="1"/>
              <a:t>Krampe</a:t>
            </a:r>
            <a:r>
              <a:rPr lang="en-US" dirty="0"/>
              <a:t> &amp; Ericsson, 1996; Lehmann &amp; Ericsson, 1996; </a:t>
            </a:r>
            <a:r>
              <a:rPr lang="en-US" dirty="0" err="1"/>
              <a:t>Sloboda</a:t>
            </a:r>
            <a:r>
              <a:rPr lang="en-US" dirty="0"/>
              <a:t>, 1996).” </a:t>
            </a:r>
          </a:p>
          <a:p>
            <a:r>
              <a:rPr lang="en-US" dirty="0"/>
              <a:t>	</a:t>
            </a:r>
            <a:r>
              <a:rPr lang="en-US" b="1" dirty="0"/>
              <a:t>- Ericsson (1998, p. 87), </a:t>
            </a:r>
            <a:r>
              <a:rPr lang="en-US" b="1" i="1" dirty="0"/>
              <a:t>High Ability Studies</a:t>
            </a:r>
            <a:endParaRPr lang="en-US" sz="1200" b="1" dirty="0"/>
          </a:p>
          <a:p>
            <a:r>
              <a:rPr lang="en-US" sz="1200" dirty="0"/>
              <a:t> </a:t>
            </a:r>
          </a:p>
          <a:p>
            <a:r>
              <a:rPr lang="en-US" dirty="0"/>
              <a:t>“Studies find that even in these domains, the level of attained performance is related to the accumulated amount of </a:t>
            </a:r>
            <a:r>
              <a:rPr lang="en-US" b="1" dirty="0">
                <a:solidFill>
                  <a:srgbClr val="FF0000"/>
                </a:solidFill>
              </a:rPr>
              <a:t>deliberate practice</a:t>
            </a:r>
            <a:r>
              <a:rPr lang="en-US" dirty="0">
                <a:solidFill>
                  <a:srgbClr val="FF0000"/>
                </a:solidFill>
              </a:rPr>
              <a:t> </a:t>
            </a:r>
            <a:r>
              <a:rPr lang="en-US" dirty="0"/>
              <a:t>(</a:t>
            </a:r>
            <a:r>
              <a:rPr lang="en-US" b="1" dirty="0" err="1">
                <a:solidFill>
                  <a:srgbClr val="FF0000"/>
                </a:solidFill>
              </a:rPr>
              <a:t>Starkes</a:t>
            </a:r>
            <a:r>
              <a:rPr lang="en-US" b="1" dirty="0">
                <a:solidFill>
                  <a:srgbClr val="FF0000"/>
                </a:solidFill>
              </a:rPr>
              <a:t>, Deakin, Allard, Hodges, &amp; Hayes, 1996</a:t>
            </a:r>
            <a:r>
              <a:rPr lang="en-US" dirty="0"/>
              <a:t>).”</a:t>
            </a:r>
          </a:p>
          <a:p>
            <a:r>
              <a:rPr lang="en-US" dirty="0"/>
              <a:t>	</a:t>
            </a:r>
            <a:r>
              <a:rPr lang="en-US" b="1" dirty="0"/>
              <a:t>- Ericsson (2003, </a:t>
            </a:r>
            <a:r>
              <a:rPr lang="en-US" b="1" dirty="0" smtClean="0"/>
              <a:t>pp. </a:t>
            </a:r>
            <a:r>
              <a:rPr lang="en-US" b="1" dirty="0"/>
              <a:t>114-115)</a:t>
            </a:r>
            <a:endParaRPr lang="en-US" sz="1200" b="1" dirty="0"/>
          </a:p>
          <a:p>
            <a:r>
              <a:rPr lang="en-US" sz="1200" b="1" dirty="0"/>
              <a:t> </a:t>
            </a:r>
            <a:endParaRPr lang="en-US" sz="1200" dirty="0"/>
          </a:p>
          <a:p>
            <a:r>
              <a:rPr lang="en-US" dirty="0"/>
              <a:t>“Several studies and reviews have found a consistent association between the amount and the quality of solitary </a:t>
            </a:r>
            <a:r>
              <a:rPr lang="en-US" b="1" dirty="0">
                <a:solidFill>
                  <a:srgbClr val="FF0000"/>
                </a:solidFill>
              </a:rPr>
              <a:t>deliberate practice</a:t>
            </a:r>
            <a:r>
              <a:rPr lang="en-US" dirty="0">
                <a:solidFill>
                  <a:srgbClr val="FF0000"/>
                </a:solidFill>
              </a:rPr>
              <a:t> </a:t>
            </a:r>
            <a:r>
              <a:rPr lang="en-US" dirty="0"/>
              <a:t>and performance in chess (</a:t>
            </a:r>
            <a:r>
              <a:rPr lang="en-US" dirty="0" err="1"/>
              <a:t>Charness</a:t>
            </a:r>
            <a:r>
              <a:rPr lang="en-US" dirty="0"/>
              <a:t>, </a:t>
            </a:r>
            <a:r>
              <a:rPr lang="en-US" dirty="0" err="1"/>
              <a:t>Krampe</a:t>
            </a:r>
            <a:r>
              <a:rPr lang="en-US" dirty="0"/>
              <a:t>, &amp; </a:t>
            </a:r>
            <a:r>
              <a:rPr lang="en-US" dirty="0" err="1"/>
              <a:t>Mayr</a:t>
            </a:r>
            <a:r>
              <a:rPr lang="en-US" dirty="0"/>
              <a:t>, 1996), in music (</a:t>
            </a:r>
            <a:r>
              <a:rPr lang="en-US" dirty="0" err="1"/>
              <a:t>Krampe</a:t>
            </a:r>
            <a:r>
              <a:rPr lang="en-US" dirty="0"/>
              <a:t> &amp; Ericsson, 1996; Lehmann &amp; Ericsson, 1996; </a:t>
            </a:r>
            <a:r>
              <a:rPr lang="en-US" dirty="0" err="1"/>
              <a:t>Sloboda</a:t>
            </a:r>
            <a:r>
              <a:rPr lang="en-US" dirty="0"/>
              <a:t>, 1996), and in different types of sports (Ericsson, 2003a, 2003b; </a:t>
            </a:r>
            <a:r>
              <a:rPr lang="en-US" dirty="0" err="1"/>
              <a:t>Helsen</a:t>
            </a:r>
            <a:r>
              <a:rPr lang="en-US" dirty="0"/>
              <a:t>, </a:t>
            </a:r>
            <a:r>
              <a:rPr lang="en-US" dirty="0" err="1"/>
              <a:t>Starkes</a:t>
            </a:r>
            <a:r>
              <a:rPr lang="en-US" dirty="0"/>
              <a:t>, &amp; Hodges, 1998; </a:t>
            </a:r>
            <a:r>
              <a:rPr lang="en-US" b="1" dirty="0" err="1">
                <a:solidFill>
                  <a:srgbClr val="FF0000"/>
                </a:solidFill>
              </a:rPr>
              <a:t>Starkes</a:t>
            </a:r>
            <a:r>
              <a:rPr lang="en-US" b="1" dirty="0">
                <a:solidFill>
                  <a:srgbClr val="FF0000"/>
                </a:solidFill>
              </a:rPr>
              <a:t>, Deakin, Allard, Hodges, &amp; Hayes, 1996</a:t>
            </a:r>
            <a:r>
              <a:rPr lang="en-US" dirty="0"/>
              <a:t>; Ward, Hodges, Williams, &amp; </a:t>
            </a:r>
            <a:r>
              <a:rPr lang="en-US" dirty="0" err="1"/>
              <a:t>Starkes</a:t>
            </a:r>
            <a:r>
              <a:rPr lang="en-US" dirty="0"/>
              <a:t>, 2004).”</a:t>
            </a:r>
          </a:p>
          <a:p>
            <a:r>
              <a:rPr lang="en-US" dirty="0"/>
              <a:t>	</a:t>
            </a:r>
            <a:r>
              <a:rPr lang="en-US" b="1" dirty="0"/>
              <a:t>- Ericsson, </a:t>
            </a:r>
            <a:r>
              <a:rPr lang="en-US" b="1" dirty="0" err="1"/>
              <a:t>Nandagopal</a:t>
            </a:r>
            <a:r>
              <a:rPr lang="en-US" b="1" dirty="0"/>
              <a:t>, &amp; </a:t>
            </a:r>
            <a:r>
              <a:rPr lang="en-US" b="1" dirty="0" err="1"/>
              <a:t>Roring</a:t>
            </a:r>
            <a:r>
              <a:rPr lang="en-US" b="1" dirty="0"/>
              <a:t> (2005, p. </a:t>
            </a:r>
            <a:r>
              <a:rPr lang="en-US" b="1" dirty="0" smtClean="0"/>
              <a:t>295), </a:t>
            </a:r>
            <a:r>
              <a:rPr lang="en-US" b="1" i="1" dirty="0"/>
              <a:t>Journal for the Education of the </a:t>
            </a:r>
            <a:r>
              <a:rPr lang="en-US" b="1" i="1" dirty="0" smtClean="0"/>
              <a:t>Gifted</a:t>
            </a:r>
            <a:r>
              <a:rPr lang="en-US" sz="1600" dirty="0" smtClean="0"/>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5217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6072" y="442940"/>
            <a:ext cx="10991088" cy="1661993"/>
          </a:xfrm>
          <a:prstGeom prst="rect">
            <a:avLst/>
          </a:prstGeom>
        </p:spPr>
        <p:txBody>
          <a:bodyPr wrap="square">
            <a:spAutoFit/>
          </a:bodyPr>
          <a:lstStyle/>
          <a:p>
            <a:endParaRPr lang="en-US" dirty="0"/>
          </a:p>
          <a:p>
            <a:endParaRPr lang="en-US" dirty="0" smtClean="0"/>
          </a:p>
          <a:p>
            <a:endParaRPr lang="en-US" sz="1600" i="1" dirty="0"/>
          </a:p>
          <a:p>
            <a:endParaRPr lang="en-US" sz="1600" b="1" dirty="0" smtClean="0"/>
          </a:p>
          <a:p>
            <a:endParaRPr lang="en-US" dirty="0"/>
          </a:p>
          <a:p>
            <a:r>
              <a:rPr lang="en-US" sz="1600" dirty="0" smtClean="0"/>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566928" y="369788"/>
            <a:ext cx="11045952" cy="5755422"/>
          </a:xfrm>
          <a:prstGeom prst="rect">
            <a:avLst/>
          </a:prstGeom>
        </p:spPr>
        <p:txBody>
          <a:bodyPr wrap="square">
            <a:spAutoFit/>
          </a:bodyPr>
          <a:lstStyle/>
          <a:p>
            <a:r>
              <a:rPr lang="en-US" sz="2000" b="1" dirty="0" smtClean="0"/>
              <a:t>(</a:t>
            </a:r>
            <a:r>
              <a:rPr lang="en-US" sz="2000" b="1" dirty="0"/>
              <a:t>15) </a:t>
            </a:r>
            <a:r>
              <a:rPr lang="en-US" sz="2000" b="1" dirty="0" err="1"/>
              <a:t>Tuffiash</a:t>
            </a:r>
            <a:r>
              <a:rPr lang="en-US" sz="2000" b="1" dirty="0"/>
              <a:t>, </a:t>
            </a:r>
            <a:r>
              <a:rPr lang="en-US" sz="2000" b="1" dirty="0" err="1"/>
              <a:t>Roring</a:t>
            </a:r>
            <a:r>
              <a:rPr lang="en-US" sz="2000" b="1" dirty="0"/>
              <a:t>, &amp; Ericsson (2007)</a:t>
            </a:r>
          </a:p>
          <a:p>
            <a:endParaRPr lang="en-US" sz="800" dirty="0"/>
          </a:p>
          <a:p>
            <a:r>
              <a:rPr lang="en-US" dirty="0"/>
              <a:t>“Several researchers have reported a consistent association between the amount and quality of solitary activities meeting the criteria of </a:t>
            </a:r>
            <a:r>
              <a:rPr lang="en-US" b="1" dirty="0">
                <a:solidFill>
                  <a:srgbClr val="FF0000"/>
                </a:solidFill>
              </a:rPr>
              <a:t>deliberate practice</a:t>
            </a:r>
            <a:r>
              <a:rPr lang="en-US" dirty="0">
                <a:solidFill>
                  <a:srgbClr val="FF0000"/>
                </a:solidFill>
              </a:rPr>
              <a:t> </a:t>
            </a:r>
            <a:r>
              <a:rPr lang="en-US" dirty="0"/>
              <a:t>and performance in different domains of expertise, such as chess (</a:t>
            </a:r>
            <a:r>
              <a:rPr lang="en-US" dirty="0" err="1"/>
              <a:t>Gobet</a:t>
            </a:r>
            <a:r>
              <a:rPr lang="en-US" dirty="0"/>
              <a:t> &amp; </a:t>
            </a:r>
            <a:r>
              <a:rPr lang="en-US" dirty="0" err="1"/>
              <a:t>Charness</a:t>
            </a:r>
            <a:r>
              <a:rPr lang="en-US" dirty="0"/>
              <a:t>, 2006), darts (Duffy, Baluch, &amp; Ericsson, 2004), music (Lehmann &amp; </a:t>
            </a:r>
            <a:r>
              <a:rPr lang="en-US" dirty="0" smtClean="0"/>
              <a:t>Gruber</a:t>
            </a:r>
            <a:r>
              <a:rPr lang="en-US" dirty="0"/>
              <a:t>, 2006 ), many types of sports (Ward, Hodges, </a:t>
            </a:r>
            <a:r>
              <a:rPr lang="en-US" dirty="0" err="1"/>
              <a:t>Starkes</a:t>
            </a:r>
            <a:r>
              <a:rPr lang="en-US" dirty="0"/>
              <a:t>, &amp; Williams 2007; Williams, Ericsson, Ward, &amp; Eccles, 2008), Scrabble (</a:t>
            </a:r>
            <a:r>
              <a:rPr lang="en-US" b="1" dirty="0" err="1">
                <a:solidFill>
                  <a:srgbClr val="FF0000"/>
                </a:solidFill>
              </a:rPr>
              <a:t>Tuffiash</a:t>
            </a:r>
            <a:r>
              <a:rPr lang="en-US" b="1" dirty="0">
                <a:solidFill>
                  <a:srgbClr val="FF0000"/>
                </a:solidFill>
              </a:rPr>
              <a:t> et al., 2007</a:t>
            </a:r>
            <a:r>
              <a:rPr lang="en-US" dirty="0"/>
              <a:t>), and several other diverse domains (Ericsson, 2006a ).”</a:t>
            </a:r>
          </a:p>
          <a:p>
            <a:r>
              <a:rPr lang="en-US" b="1" dirty="0"/>
              <a:t>	- Ericsson et al. (2009, p. 9), In </a:t>
            </a:r>
            <a:r>
              <a:rPr lang="en-US" b="1" dirty="0" smtClean="0"/>
              <a:t>Ericsson et al. (Eds.), </a:t>
            </a:r>
            <a:r>
              <a:rPr lang="en-US" b="1" i="1" dirty="0" smtClean="0"/>
              <a:t>Development </a:t>
            </a:r>
            <a:r>
              <a:rPr lang="en-US" b="1" i="1" dirty="0"/>
              <a:t>of Professional Expertise</a:t>
            </a:r>
            <a:endParaRPr lang="en-US" b="1" dirty="0"/>
          </a:p>
          <a:p>
            <a:endParaRPr lang="en-US" sz="2000" b="1" dirty="0" smtClean="0"/>
          </a:p>
          <a:p>
            <a:r>
              <a:rPr lang="en-US" sz="2000" b="1" dirty="0" smtClean="0"/>
              <a:t>(16) Ward</a:t>
            </a:r>
            <a:r>
              <a:rPr lang="en-US" sz="2000" b="1" dirty="0"/>
              <a:t>, Hodges, </a:t>
            </a:r>
            <a:r>
              <a:rPr lang="en-US" sz="2000" b="1" dirty="0" err="1"/>
              <a:t>Starkes</a:t>
            </a:r>
            <a:r>
              <a:rPr lang="en-US" sz="2000" b="1" dirty="0"/>
              <a:t>, &amp; Williams (2007</a:t>
            </a:r>
            <a:r>
              <a:rPr lang="en-US" sz="2000" b="1" dirty="0" smtClean="0"/>
              <a:t>)</a:t>
            </a:r>
            <a:endParaRPr lang="en-US" sz="2000" dirty="0"/>
          </a:p>
          <a:p>
            <a:endParaRPr lang="en-US" sz="800" dirty="0" smtClean="0"/>
          </a:p>
          <a:p>
            <a:r>
              <a:rPr lang="en-US" dirty="0" smtClean="0"/>
              <a:t>“Several </a:t>
            </a:r>
            <a:r>
              <a:rPr lang="en-US" dirty="0"/>
              <a:t>researchers have reported a consistent association between the amount and quality of solitary activities meeting the criteria of </a:t>
            </a:r>
            <a:r>
              <a:rPr lang="en-US" b="1" dirty="0">
                <a:solidFill>
                  <a:srgbClr val="FF0000"/>
                </a:solidFill>
              </a:rPr>
              <a:t>deliberate practice</a:t>
            </a:r>
            <a:r>
              <a:rPr lang="en-US" dirty="0">
                <a:solidFill>
                  <a:srgbClr val="FF0000"/>
                </a:solidFill>
              </a:rPr>
              <a:t> </a:t>
            </a:r>
            <a:r>
              <a:rPr lang="en-US" dirty="0"/>
              <a:t>and performance in different domains of expertise, such as chess (</a:t>
            </a:r>
            <a:r>
              <a:rPr lang="en-US" dirty="0" err="1"/>
              <a:t>Gobet</a:t>
            </a:r>
            <a:r>
              <a:rPr lang="en-US" dirty="0"/>
              <a:t> &amp; </a:t>
            </a:r>
            <a:r>
              <a:rPr lang="en-US" dirty="0" err="1"/>
              <a:t>Charness</a:t>
            </a:r>
            <a:r>
              <a:rPr lang="en-US" dirty="0"/>
              <a:t>, 2006 ), darts (Duffy, Baluch, &amp; Ericsson, 2004 ), music (Lehmann &amp; Gruber, 2006 ), many types of sports (</a:t>
            </a:r>
            <a:r>
              <a:rPr lang="en-US" b="1" dirty="0">
                <a:solidFill>
                  <a:srgbClr val="FF0000"/>
                </a:solidFill>
              </a:rPr>
              <a:t>Ward, Hodges, </a:t>
            </a:r>
            <a:r>
              <a:rPr lang="en-US" b="1" dirty="0" err="1">
                <a:solidFill>
                  <a:srgbClr val="FF0000"/>
                </a:solidFill>
              </a:rPr>
              <a:t>Starkes</a:t>
            </a:r>
            <a:r>
              <a:rPr lang="en-US" b="1" dirty="0">
                <a:solidFill>
                  <a:srgbClr val="FF0000"/>
                </a:solidFill>
              </a:rPr>
              <a:t>, &amp; Williams 2007</a:t>
            </a:r>
            <a:r>
              <a:rPr lang="en-US" dirty="0"/>
              <a:t>; Williams, Ericsson, Ward, &amp; Eccles, 2008), Scrabble (</a:t>
            </a:r>
            <a:r>
              <a:rPr lang="en-US" dirty="0" err="1"/>
              <a:t>Tuffiash</a:t>
            </a:r>
            <a:r>
              <a:rPr lang="en-US" dirty="0"/>
              <a:t> et al., 2007), and several other diverse domains (Ericsson, </a:t>
            </a:r>
            <a:r>
              <a:rPr lang="en-US" dirty="0" smtClean="0"/>
              <a:t>2006a ).”</a:t>
            </a:r>
            <a:endParaRPr lang="en-US" dirty="0"/>
          </a:p>
          <a:p>
            <a:r>
              <a:rPr lang="en-US" dirty="0"/>
              <a:t>	</a:t>
            </a:r>
            <a:r>
              <a:rPr lang="en-US" b="1" dirty="0" smtClean="0"/>
              <a:t>- Ericsson</a:t>
            </a:r>
            <a:r>
              <a:rPr lang="en-US" b="1" dirty="0"/>
              <a:t>, Perez, et al. (2009), In </a:t>
            </a:r>
            <a:r>
              <a:rPr lang="en-US" b="1" dirty="0" smtClean="0"/>
              <a:t>Ericsson et al. (Eds.), </a:t>
            </a:r>
            <a:r>
              <a:rPr lang="en-US" b="1" i="1" dirty="0" smtClean="0"/>
              <a:t>Development </a:t>
            </a:r>
            <a:r>
              <a:rPr lang="en-US" b="1" i="1" dirty="0"/>
              <a:t>of Professional Expertise</a:t>
            </a:r>
            <a:endParaRPr lang="en-US" b="1" dirty="0"/>
          </a:p>
          <a:p>
            <a:endParaRPr lang="en-US" sz="1600" i="1" dirty="0"/>
          </a:p>
          <a:p>
            <a:endParaRPr lang="en-US" sz="1600" b="1" dirty="0" smtClean="0"/>
          </a:p>
          <a:p>
            <a:endParaRPr lang="en-US" dirty="0"/>
          </a:p>
          <a:p>
            <a:r>
              <a:rPr lang="en-US" sz="1600" dirty="0" smtClean="0"/>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0725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6072" y="369788"/>
            <a:ext cx="10991088" cy="6555641"/>
          </a:xfrm>
          <a:prstGeom prst="rect">
            <a:avLst/>
          </a:prstGeom>
        </p:spPr>
        <p:txBody>
          <a:bodyPr wrap="square">
            <a:spAutoFit/>
          </a:bodyPr>
          <a:lstStyle/>
          <a:p>
            <a:r>
              <a:rPr lang="en-US" sz="2000" b="1" dirty="0" smtClean="0"/>
              <a:t>(17) Young </a:t>
            </a:r>
            <a:r>
              <a:rPr lang="en-US" sz="2000" b="1" dirty="0"/>
              <a:t>(1998); Young et al. (2008</a:t>
            </a:r>
            <a:r>
              <a:rPr lang="en-US" sz="2000" b="1" dirty="0" smtClean="0"/>
              <a:t>)</a:t>
            </a:r>
            <a:endParaRPr lang="en-US" sz="2000" dirty="0"/>
          </a:p>
          <a:p>
            <a:endParaRPr lang="en-US" sz="800" dirty="0" smtClean="0"/>
          </a:p>
          <a:p>
            <a:r>
              <a:rPr lang="en-US" dirty="0" smtClean="0"/>
              <a:t>“</a:t>
            </a:r>
            <a:r>
              <a:rPr lang="en-US" dirty="0" err="1" smtClean="0"/>
              <a:t>Starkes</a:t>
            </a:r>
            <a:r>
              <a:rPr lang="en-US" dirty="0" smtClean="0"/>
              <a:t> </a:t>
            </a:r>
            <a:r>
              <a:rPr lang="en-US" dirty="0"/>
              <a:t>et al. (chapter 10) provide compelling evidence for the role of </a:t>
            </a:r>
            <a:r>
              <a:rPr lang="en-US" b="1" dirty="0">
                <a:solidFill>
                  <a:srgbClr val="FF0000"/>
                </a:solidFill>
              </a:rPr>
              <a:t>deliberate practice</a:t>
            </a:r>
            <a:r>
              <a:rPr lang="en-US" dirty="0">
                <a:solidFill>
                  <a:srgbClr val="FF0000"/>
                </a:solidFill>
              </a:rPr>
              <a:t> </a:t>
            </a:r>
            <a:r>
              <a:rPr lang="en-US" dirty="0"/>
              <a:t>in attaining and maintaining the strength, endurance, and flexibility of older Master athletes who sustain an exceptional level of performance</a:t>
            </a:r>
            <a:r>
              <a:rPr lang="en-US" dirty="0" smtClean="0"/>
              <a:t>.”</a:t>
            </a:r>
            <a:endParaRPr lang="en-US" dirty="0"/>
          </a:p>
          <a:p>
            <a:r>
              <a:rPr lang="en-US" dirty="0"/>
              <a:t>	</a:t>
            </a:r>
            <a:r>
              <a:rPr lang="en-US" b="1" dirty="0" smtClean="0"/>
              <a:t>- </a:t>
            </a:r>
            <a:r>
              <a:rPr lang="en-US" b="1" dirty="0"/>
              <a:t>Ericsson (2003, p. 73), In </a:t>
            </a:r>
            <a:r>
              <a:rPr lang="en-US" b="1" i="1" dirty="0"/>
              <a:t>Expert Performance in Sports</a:t>
            </a:r>
            <a:endParaRPr lang="en-US" sz="1200" b="1" dirty="0"/>
          </a:p>
          <a:p>
            <a:r>
              <a:rPr lang="en-US" sz="1200" dirty="0"/>
              <a:t> </a:t>
            </a:r>
          </a:p>
          <a:p>
            <a:r>
              <a:rPr lang="en-US" dirty="0" smtClean="0"/>
              <a:t>	</a:t>
            </a:r>
            <a:r>
              <a:rPr lang="en-US" sz="1400" dirty="0" smtClean="0"/>
              <a:t>*</a:t>
            </a:r>
            <a:r>
              <a:rPr lang="en-US" sz="1400" dirty="0"/>
              <a:t>This is a reference to a chapter by </a:t>
            </a:r>
            <a:r>
              <a:rPr lang="en-US" sz="1400" dirty="0" err="1"/>
              <a:t>Starkes</a:t>
            </a:r>
            <a:r>
              <a:rPr lang="en-US" sz="1400" dirty="0"/>
              <a:t>, Weir, and Young in the edited book </a:t>
            </a:r>
            <a:r>
              <a:rPr lang="en-US" sz="1400" i="1" dirty="0"/>
              <a:t>Expert Performance in </a:t>
            </a:r>
            <a:r>
              <a:rPr lang="en-US" sz="1400" i="1" dirty="0" smtClean="0"/>
              <a:t>Sports</a:t>
            </a:r>
            <a:r>
              <a:rPr lang="en-US" sz="1400" i="1" dirty="0"/>
              <a:t>,</a:t>
            </a:r>
            <a:r>
              <a:rPr lang="en-US" sz="1400" dirty="0"/>
              <a:t> and </a:t>
            </a:r>
            <a:r>
              <a:rPr lang="en-US" sz="1400" dirty="0" smtClean="0"/>
              <a:t>appears to </a:t>
            </a:r>
            <a:r>
              <a:rPr lang="en-US" sz="1400" dirty="0"/>
              <a:t>be </a:t>
            </a:r>
            <a:r>
              <a:rPr lang="en-US" sz="1400" dirty="0" smtClean="0"/>
              <a:t>a report 	of </a:t>
            </a:r>
            <a:r>
              <a:rPr lang="en-US" sz="1400" dirty="0"/>
              <a:t>the data from Young (1998), and ultimately published by </a:t>
            </a:r>
            <a:r>
              <a:rPr lang="en-US" sz="1400" dirty="0" smtClean="0"/>
              <a:t>Young, Medic, Weir, &amp; </a:t>
            </a:r>
            <a:r>
              <a:rPr lang="en-US" sz="1400" dirty="0" err="1" smtClean="0"/>
              <a:t>Starkes</a:t>
            </a:r>
            <a:r>
              <a:rPr lang="en-US" sz="1400" dirty="0" smtClean="0"/>
              <a:t> </a:t>
            </a:r>
            <a:r>
              <a:rPr lang="en-US" sz="1400" dirty="0"/>
              <a:t>(2008). </a:t>
            </a:r>
          </a:p>
          <a:p>
            <a:r>
              <a:rPr lang="en-US" sz="1400" dirty="0"/>
              <a:t> </a:t>
            </a:r>
          </a:p>
          <a:p>
            <a:r>
              <a:rPr lang="en-US" b="1" dirty="0" smtClean="0"/>
              <a:t>Note:</a:t>
            </a:r>
            <a:r>
              <a:rPr lang="en-US" dirty="0" smtClean="0"/>
              <a:t> Ericsson and colleagues use Young and </a:t>
            </a:r>
            <a:r>
              <a:rPr lang="en-US" dirty="0" err="1" smtClean="0"/>
              <a:t>Salmela’s</a:t>
            </a:r>
            <a:r>
              <a:rPr lang="en-US" dirty="0" smtClean="0"/>
              <a:t> (2002) to argue for importance of “deliberate practice;” the meta-analysis included Young (2008), which included the data reported in Young and </a:t>
            </a:r>
            <a:r>
              <a:rPr lang="en-US" dirty="0" err="1" smtClean="0"/>
              <a:t>Salmela</a:t>
            </a:r>
            <a:r>
              <a:rPr lang="en-US" dirty="0"/>
              <a:t>.</a:t>
            </a:r>
            <a:r>
              <a:rPr lang="en-US" dirty="0" smtClean="0"/>
              <a:t> </a:t>
            </a:r>
          </a:p>
          <a:p>
            <a:endParaRPr lang="en-US" dirty="0" smtClean="0"/>
          </a:p>
          <a:p>
            <a:r>
              <a:rPr lang="en-US" dirty="0" smtClean="0"/>
              <a:t>“Ericsson </a:t>
            </a:r>
            <a:r>
              <a:rPr lang="en-US" dirty="0"/>
              <a:t>et al.'s (1993) claim that experts, when compared to novices, do in fact engage in vast amounts of </a:t>
            </a:r>
            <a:r>
              <a:rPr lang="en-US" b="1" dirty="0">
                <a:solidFill>
                  <a:srgbClr val="FF0000"/>
                </a:solidFill>
              </a:rPr>
              <a:t>deliberate practice</a:t>
            </a:r>
            <a:r>
              <a:rPr lang="en-US" dirty="0">
                <a:solidFill>
                  <a:srgbClr val="FF0000"/>
                </a:solidFill>
              </a:rPr>
              <a:t> </a:t>
            </a:r>
            <a:r>
              <a:rPr lang="en-US" dirty="0"/>
              <a:t>has now been tested in several sporting activities requiring motor skills (e.g. soccer and field hockey; </a:t>
            </a:r>
            <a:r>
              <a:rPr lang="en-US" dirty="0" err="1"/>
              <a:t>Helsen</a:t>
            </a:r>
            <a:r>
              <a:rPr lang="en-US" dirty="0"/>
              <a:t>, </a:t>
            </a:r>
            <a:r>
              <a:rPr lang="en-US" dirty="0" err="1"/>
              <a:t>Starkes</a:t>
            </a:r>
            <a:r>
              <a:rPr lang="en-US" dirty="0"/>
              <a:t>, &amp; Hodges, 1998; karate; Hodge and Deakin 1998: wrestling: Hodges and </a:t>
            </a:r>
            <a:r>
              <a:rPr lang="en-US" dirty="0" err="1"/>
              <a:t>Starkes</a:t>
            </a:r>
            <a:r>
              <a:rPr lang="en-US" dirty="0"/>
              <a:t>, 1996: figure skating: </a:t>
            </a:r>
            <a:r>
              <a:rPr lang="en-US" dirty="0" err="1"/>
              <a:t>Starkes</a:t>
            </a:r>
            <a:r>
              <a:rPr lang="en-US" dirty="0"/>
              <a:t>, Deakin, Allard, Hodges, &amp; Hayes, 1996 and on long distance Canadian runners, </a:t>
            </a:r>
            <a:r>
              <a:rPr lang="en-US" b="1" dirty="0">
                <a:solidFill>
                  <a:srgbClr val="FF0000"/>
                </a:solidFill>
              </a:rPr>
              <a:t>Young and </a:t>
            </a:r>
            <a:r>
              <a:rPr lang="en-US" b="1" dirty="0" err="1">
                <a:solidFill>
                  <a:srgbClr val="FF0000"/>
                </a:solidFill>
              </a:rPr>
              <a:t>Salmela</a:t>
            </a:r>
            <a:r>
              <a:rPr lang="en-US" b="1" dirty="0">
                <a:solidFill>
                  <a:srgbClr val="FF0000"/>
                </a:solidFill>
              </a:rPr>
              <a:t>, 2002</a:t>
            </a:r>
            <a:r>
              <a:rPr lang="en-US" dirty="0" smtClean="0"/>
              <a:t>).”</a:t>
            </a:r>
            <a:endParaRPr lang="en-US" dirty="0"/>
          </a:p>
          <a:p>
            <a:r>
              <a:rPr lang="en-US" dirty="0"/>
              <a:t>	</a:t>
            </a:r>
            <a:r>
              <a:rPr lang="en-US" b="1" dirty="0"/>
              <a:t>- Duffy, Baluch, &amp; Ericsson (2004, p. 233-234</a:t>
            </a:r>
            <a:r>
              <a:rPr lang="en-US" b="1" dirty="0" smtClean="0"/>
              <a:t>), </a:t>
            </a:r>
            <a:r>
              <a:rPr lang="en-US" b="1" i="1" dirty="0" smtClean="0"/>
              <a:t>International Journal of Sport Psychology</a:t>
            </a:r>
            <a:endParaRPr lang="en-US" b="1" dirty="0"/>
          </a:p>
          <a:p>
            <a:r>
              <a:rPr lang="en-US" b="1" dirty="0"/>
              <a:t> </a:t>
            </a:r>
            <a:endParaRPr lang="en-US" dirty="0"/>
          </a:p>
          <a:p>
            <a:endParaRPr lang="en-US" dirty="0"/>
          </a:p>
          <a:p>
            <a:endParaRPr lang="en-US" b="1" dirty="0" smtClean="0"/>
          </a:p>
          <a:p>
            <a:endParaRPr lang="en-US" dirty="0"/>
          </a:p>
          <a:p>
            <a:r>
              <a:rPr lang="en-US" dirty="0" smtClean="0"/>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88070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16016" y="100584"/>
            <a:ext cx="10943925" cy="5693866"/>
          </a:xfrm>
          <a:prstGeom prst="rect">
            <a:avLst/>
          </a:prstGeom>
          <a:noFill/>
        </p:spPr>
        <p:txBody>
          <a:bodyPr wrap="square" rtlCol="0">
            <a:spAutoFit/>
          </a:bodyPr>
          <a:lstStyle/>
          <a:p>
            <a:pPr algn="ctr"/>
            <a:endParaRPr lang="en-US" sz="2000" b="1" dirty="0" smtClean="0"/>
          </a:p>
          <a:p>
            <a:pPr algn="ctr"/>
            <a:r>
              <a:rPr lang="en-US" sz="2000" b="1" dirty="0" smtClean="0"/>
              <a:t>Other studies included in </a:t>
            </a:r>
            <a:r>
              <a:rPr lang="en-US" sz="2000" b="1" dirty="0" err="1" smtClean="0"/>
              <a:t>Macnamara</a:t>
            </a:r>
            <a:r>
              <a:rPr lang="en-US" sz="2000" b="1" dirty="0" smtClean="0"/>
              <a:t> et al.’s (2014) meta-analysis used a methodology for assessing deliberate practice that was modeled after the procedure that Ericsson and colleagues have used. </a:t>
            </a:r>
          </a:p>
          <a:p>
            <a:pPr algn="ctr"/>
            <a:endParaRPr lang="en-US" sz="2000" b="1" dirty="0"/>
          </a:p>
          <a:p>
            <a:r>
              <a:rPr lang="en-US" sz="2000" b="1" dirty="0" smtClean="0"/>
              <a:t>Examples:</a:t>
            </a:r>
          </a:p>
          <a:p>
            <a:endParaRPr lang="en-US" sz="2000" dirty="0"/>
          </a:p>
          <a:p>
            <a:r>
              <a:rPr lang="en-US" sz="2000" dirty="0" err="1" smtClean="0"/>
              <a:t>Gobet</a:t>
            </a:r>
            <a:r>
              <a:rPr lang="en-US" sz="2000" dirty="0" smtClean="0"/>
              <a:t> &amp; </a:t>
            </a:r>
            <a:r>
              <a:rPr lang="en-US" sz="2000" dirty="0" err="1" smtClean="0"/>
              <a:t>Campitelli</a:t>
            </a:r>
            <a:r>
              <a:rPr lang="en-US" sz="2000" dirty="0" smtClean="0"/>
              <a:t> (2007)</a:t>
            </a:r>
          </a:p>
          <a:p>
            <a:r>
              <a:rPr lang="en-US" sz="2000" dirty="0" smtClean="0"/>
              <a:t>Lehmann &amp; Ericsson (1996)</a:t>
            </a:r>
          </a:p>
          <a:p>
            <a:r>
              <a:rPr lang="en-US" sz="2000" dirty="0" err="1" smtClean="0"/>
              <a:t>Meinz</a:t>
            </a:r>
            <a:r>
              <a:rPr lang="en-US" sz="2000" dirty="0" smtClean="0"/>
              <a:t> (2000)</a:t>
            </a:r>
          </a:p>
          <a:p>
            <a:r>
              <a:rPr lang="en-US" sz="2000" dirty="0" err="1" smtClean="0"/>
              <a:t>Meinz</a:t>
            </a:r>
            <a:r>
              <a:rPr lang="en-US" sz="2000" dirty="0" smtClean="0"/>
              <a:t> &amp; Hambrick (2010)</a:t>
            </a:r>
          </a:p>
          <a:p>
            <a:r>
              <a:rPr lang="en-US" sz="2000" dirty="0" err="1" smtClean="0"/>
              <a:t>Kopiez</a:t>
            </a:r>
            <a:r>
              <a:rPr lang="en-US" sz="2000" dirty="0" smtClean="0"/>
              <a:t> &amp; Lee (2008)</a:t>
            </a:r>
          </a:p>
          <a:p>
            <a:r>
              <a:rPr lang="en-US" sz="2000" dirty="0" err="1"/>
              <a:t>Ruthsatz</a:t>
            </a:r>
            <a:r>
              <a:rPr lang="en-US" sz="2000" dirty="0"/>
              <a:t>, </a:t>
            </a:r>
            <a:r>
              <a:rPr lang="en-US" sz="2000" dirty="0" err="1"/>
              <a:t>Detterman</a:t>
            </a:r>
            <a:r>
              <a:rPr lang="en-US" sz="2000" dirty="0"/>
              <a:t>, </a:t>
            </a:r>
            <a:r>
              <a:rPr lang="en-US" sz="2000" dirty="0" err="1"/>
              <a:t>Griscom</a:t>
            </a:r>
            <a:r>
              <a:rPr lang="en-US" sz="2000" dirty="0"/>
              <a:t>, &amp; </a:t>
            </a:r>
            <a:r>
              <a:rPr lang="en-US" sz="2000" dirty="0" err="1"/>
              <a:t>Cirullo</a:t>
            </a:r>
            <a:r>
              <a:rPr lang="en-US" sz="2000" dirty="0"/>
              <a:t> (2008) - </a:t>
            </a:r>
            <a:r>
              <a:rPr lang="en-US" sz="2000" dirty="0" smtClean="0"/>
              <a:t>S1</a:t>
            </a:r>
          </a:p>
          <a:p>
            <a:r>
              <a:rPr lang="en-US" sz="2000" dirty="0" err="1"/>
              <a:t>Schultetus</a:t>
            </a:r>
            <a:r>
              <a:rPr lang="en-US" sz="2000" dirty="0"/>
              <a:t> &amp; </a:t>
            </a:r>
            <a:r>
              <a:rPr lang="en-US" sz="2000" dirty="0" err="1"/>
              <a:t>Charness</a:t>
            </a:r>
            <a:r>
              <a:rPr lang="en-US" sz="2000" dirty="0"/>
              <a:t> (1997</a:t>
            </a:r>
            <a:r>
              <a:rPr lang="en-US" sz="2000" dirty="0" smtClean="0"/>
              <a:t>) </a:t>
            </a:r>
          </a:p>
          <a:p>
            <a:r>
              <a:rPr lang="en-US" sz="2000" dirty="0"/>
              <a:t>	</a:t>
            </a:r>
            <a:r>
              <a:rPr lang="en-US" sz="2000" dirty="0" smtClean="0"/>
              <a:t>Seems safe to assume procedure was after Ericsson et al., as this work was carried out at FSU</a:t>
            </a:r>
          </a:p>
          <a:p>
            <a:pPr algn="ctr"/>
            <a:endParaRPr lang="en-US" sz="2000" b="1" dirty="0"/>
          </a:p>
          <a:p>
            <a:pPr algn="ctr"/>
            <a:endParaRPr lang="en-US" sz="2000" b="1" dirty="0" smtClean="0"/>
          </a:p>
          <a:p>
            <a:pPr algn="ctr"/>
            <a:endParaRPr lang="en-US" sz="2200" b="1" dirty="0"/>
          </a:p>
          <a:p>
            <a:pPr algn="ctr"/>
            <a:endParaRPr lang="en-US" sz="2200" b="1" dirty="0"/>
          </a:p>
        </p:txBody>
      </p:sp>
    </p:spTree>
    <p:extLst>
      <p:ext uri="{BB962C8B-B14F-4D97-AF65-F5344CB8AC3E}">
        <p14:creationId xmlns:p14="http://schemas.microsoft.com/office/powerpoint/2010/main" val="1490209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0" y="100584"/>
            <a:ext cx="12192000" cy="1107996"/>
          </a:xfrm>
          <a:prstGeom prst="rect">
            <a:avLst/>
          </a:prstGeom>
          <a:noFill/>
        </p:spPr>
        <p:txBody>
          <a:bodyPr wrap="square" rtlCol="0">
            <a:spAutoFit/>
          </a:bodyPr>
          <a:lstStyle/>
          <a:p>
            <a:pPr algn="ctr"/>
            <a:r>
              <a:rPr lang="en-US" sz="2200" b="1" dirty="0" smtClean="0"/>
              <a:t>Comments on Hutchinson, Sachs-Ericsson, &amp; Ericsson (2013) ballet study</a:t>
            </a:r>
          </a:p>
          <a:p>
            <a:pPr algn="ctr"/>
            <a:endParaRPr lang="en-US" sz="2200" b="1" dirty="0"/>
          </a:p>
          <a:p>
            <a:pPr algn="ctr"/>
            <a:endParaRPr lang="en-US" sz="2200" b="1" dirty="0"/>
          </a:p>
        </p:txBody>
      </p:sp>
      <p:sp>
        <p:nvSpPr>
          <p:cNvPr id="2" name="TextBox 1"/>
          <p:cNvSpPr txBox="1"/>
          <p:nvPr/>
        </p:nvSpPr>
        <p:spPr>
          <a:xfrm>
            <a:off x="630936" y="586788"/>
            <a:ext cx="10945368" cy="6463308"/>
          </a:xfrm>
          <a:prstGeom prst="rect">
            <a:avLst/>
          </a:prstGeom>
          <a:noFill/>
        </p:spPr>
        <p:txBody>
          <a:bodyPr wrap="square" rtlCol="0">
            <a:spAutoFit/>
          </a:bodyPr>
          <a:lstStyle/>
          <a:p>
            <a:r>
              <a:rPr lang="en-US" dirty="0" smtClean="0"/>
              <a:t>Ericsson and Pool (2016) note, “Though we were working with fairly crude measures—both of the total hours of practice of the dancers’ abilities—there was still a relatively strong relationship between the reported amount of time spent on practice and how high a dancer had risen in the world of ballet.” The implication here is that the relationship (correlation) would necessarily be stronger with better measures. This isn’t the case; the relationship could just as easily be weaker. And, in fact, there is evidence to support this speculation: In their meta-analysis of deliberate practice in sports, </a:t>
            </a:r>
            <a:r>
              <a:rPr lang="en-US" dirty="0" err="1" smtClean="0">
                <a:hlinkClick r:id="rId2"/>
              </a:rPr>
              <a:t>Macnamara</a:t>
            </a:r>
            <a:r>
              <a:rPr lang="en-US" dirty="0" smtClean="0">
                <a:hlinkClick r:id="rId2"/>
              </a:rPr>
              <a:t>, Hambrick, and Oswald (2014)</a:t>
            </a:r>
            <a:r>
              <a:rPr lang="en-US" dirty="0" smtClean="0"/>
              <a:t> found that the deliberate practice-performance relationship was weaker for studies that used an objective measure of performance than for those that used less objective measures; from the article:</a:t>
            </a:r>
          </a:p>
          <a:p>
            <a:endParaRPr lang="en-US" dirty="0"/>
          </a:p>
          <a:p>
            <a:r>
              <a:rPr lang="en-US" dirty="0" smtClean="0"/>
              <a:t>“The </a:t>
            </a:r>
            <a:r>
              <a:rPr lang="en-US" dirty="0"/>
              <a:t>method used to assess performance was also a statistically significant moderator, Q(3) = 14.41, p = .002. The percentage of variance in performance explained by deliberate practice was 26% for studies that used group membership (r = .51, p &lt; .001), 14% for studies that used laboratory tasks (r = .37, p &lt; .001), 9% for studies that used expert ratings (r = .30, p &lt; .001), and 8% for studies that used standardized objective scoring measures (r  = .28, p &lt; .</a:t>
            </a:r>
            <a:r>
              <a:rPr lang="en-US" dirty="0" smtClean="0"/>
              <a:t>001).”</a:t>
            </a:r>
            <a:endParaRPr lang="en-US" dirty="0"/>
          </a:p>
          <a:p>
            <a:endParaRPr lang="en-US" dirty="0" smtClean="0"/>
          </a:p>
          <a:p>
            <a:r>
              <a:rPr lang="en-US" dirty="0" smtClean="0"/>
              <a:t>And weaker for studies that used log-based measures of deliberate practice than for those that used retrospective reports; from the article:</a:t>
            </a:r>
          </a:p>
          <a:p>
            <a:endParaRPr lang="en-US" dirty="0"/>
          </a:p>
          <a:p>
            <a:r>
              <a:rPr lang="en-US" dirty="0" smtClean="0"/>
              <a:t>“The </a:t>
            </a:r>
            <a:r>
              <a:rPr lang="en-US" dirty="0"/>
              <a:t>method used to assess deliberate practice was a statistically significant moderator, Q(2) = 16.19, p &lt; .001. The percentage of variance in performance explained by deliberate practice was 20% for studies that used a retrospective interview (r = .45, p &lt; .001), 12% for studies that used a retrospective questionnaire (r = .34, p &lt; .001), and 5% for studies that used a log method (r = .22, p &lt; .001</a:t>
            </a:r>
            <a:r>
              <a:rPr lang="en-US" dirty="0" smtClean="0"/>
              <a:t>).”</a:t>
            </a:r>
          </a:p>
          <a:p>
            <a:r>
              <a:rPr lang="en-US" dirty="0" smtClean="0"/>
              <a:t>  </a:t>
            </a:r>
            <a:endParaRPr lang="en-US" dirty="0"/>
          </a:p>
        </p:txBody>
      </p:sp>
    </p:spTree>
    <p:extLst>
      <p:ext uri="{BB962C8B-B14F-4D97-AF65-F5344CB8AC3E}">
        <p14:creationId xmlns:p14="http://schemas.microsoft.com/office/powerpoint/2010/main" val="2919247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5090541" y="934023"/>
            <a:ext cx="5924550" cy="4733925"/>
          </a:xfrm>
          <a:prstGeom prst="rect">
            <a:avLst/>
          </a:prstGeom>
        </p:spPr>
      </p:pic>
      <p:sp>
        <p:nvSpPr>
          <p:cNvPr id="9" name="TextBox 8"/>
          <p:cNvSpPr txBox="1"/>
          <p:nvPr/>
        </p:nvSpPr>
        <p:spPr>
          <a:xfrm>
            <a:off x="8842248" y="1422863"/>
            <a:ext cx="2295144" cy="1169551"/>
          </a:xfrm>
          <a:prstGeom prst="rect">
            <a:avLst/>
          </a:prstGeom>
          <a:noFill/>
        </p:spPr>
        <p:txBody>
          <a:bodyPr wrap="square" rtlCol="0">
            <a:spAutoFit/>
          </a:bodyPr>
          <a:lstStyle/>
          <a:p>
            <a:r>
              <a:rPr lang="en-US" sz="1400" dirty="0" smtClean="0"/>
              <a:t>Minimum = 2.2 y </a:t>
            </a:r>
          </a:p>
          <a:p>
            <a:r>
              <a:rPr lang="en-US" sz="1400" dirty="0" smtClean="0"/>
              <a:t>Maximum =  8.1 y</a:t>
            </a:r>
          </a:p>
          <a:p>
            <a:r>
              <a:rPr lang="en-US" sz="1400" dirty="0" smtClean="0"/>
              <a:t>Mean = 4.5 y</a:t>
            </a:r>
          </a:p>
          <a:p>
            <a:r>
              <a:rPr lang="en-US" sz="1400" dirty="0" smtClean="0"/>
              <a:t>Median = 3.6 y</a:t>
            </a:r>
          </a:p>
          <a:p>
            <a:r>
              <a:rPr lang="en-US" sz="1400" i="1" dirty="0" smtClean="0"/>
              <a:t>N</a:t>
            </a:r>
            <a:r>
              <a:rPr lang="en-US" sz="1400" dirty="0" smtClean="0"/>
              <a:t> = 22</a:t>
            </a:r>
          </a:p>
        </p:txBody>
      </p:sp>
      <p:sp>
        <p:nvSpPr>
          <p:cNvPr id="10" name="TextBox 9"/>
          <p:cNvSpPr txBox="1"/>
          <p:nvPr/>
        </p:nvSpPr>
        <p:spPr>
          <a:xfrm>
            <a:off x="0" y="201168"/>
            <a:ext cx="12192000" cy="430887"/>
          </a:xfrm>
          <a:prstGeom prst="rect">
            <a:avLst/>
          </a:prstGeom>
          <a:noFill/>
        </p:spPr>
        <p:txBody>
          <a:bodyPr wrap="square" rtlCol="0">
            <a:spAutoFit/>
          </a:bodyPr>
          <a:lstStyle/>
          <a:p>
            <a:pPr algn="ctr"/>
            <a:r>
              <a:rPr lang="en-US" sz="2200" b="1" dirty="0" smtClean="0"/>
              <a:t>Histogram showing years to pass pitch identification test for trainees in </a:t>
            </a:r>
            <a:r>
              <a:rPr lang="en-US" sz="2200" b="1" dirty="0" err="1" smtClean="0"/>
              <a:t>Sakakibara’s</a:t>
            </a:r>
            <a:r>
              <a:rPr lang="en-US" sz="2200" b="1" dirty="0" smtClean="0"/>
              <a:t> (2014) study </a:t>
            </a:r>
            <a:endParaRPr lang="en-US" sz="2200" b="1" dirty="0"/>
          </a:p>
        </p:txBody>
      </p:sp>
      <p:sp>
        <p:nvSpPr>
          <p:cNvPr id="11" name="TextBox 10"/>
          <p:cNvSpPr txBox="1"/>
          <p:nvPr/>
        </p:nvSpPr>
        <p:spPr>
          <a:xfrm>
            <a:off x="1527048" y="5420355"/>
            <a:ext cx="9162288" cy="1231106"/>
          </a:xfrm>
          <a:prstGeom prst="rect">
            <a:avLst/>
          </a:prstGeom>
          <a:noFill/>
        </p:spPr>
        <p:txBody>
          <a:bodyPr wrap="square" rtlCol="0">
            <a:spAutoFit/>
          </a:bodyPr>
          <a:lstStyle/>
          <a:p>
            <a:pPr algn="ctr"/>
            <a:endParaRPr lang="en-US" dirty="0" smtClean="0"/>
          </a:p>
          <a:p>
            <a:r>
              <a:rPr lang="en-US" sz="1400" dirty="0" smtClean="0"/>
              <a:t>Data from Table 2, </a:t>
            </a:r>
            <a:r>
              <a:rPr lang="en-US" sz="1400" dirty="0" err="1" smtClean="0"/>
              <a:t>Sakakibara</a:t>
            </a:r>
            <a:r>
              <a:rPr lang="en-US" sz="1400" dirty="0" smtClean="0"/>
              <a:t>, A. (2014). </a:t>
            </a:r>
            <a:r>
              <a:rPr lang="en-US" sz="1400" dirty="0"/>
              <a:t>A longitudinal study of the </a:t>
            </a:r>
            <a:r>
              <a:rPr lang="en-US" sz="1400" dirty="0" smtClean="0"/>
              <a:t>process of </a:t>
            </a:r>
            <a:r>
              <a:rPr lang="en-US" sz="1400" dirty="0"/>
              <a:t>acquiring absolute pitch: </a:t>
            </a:r>
            <a:r>
              <a:rPr lang="en-US" sz="1400" dirty="0" smtClean="0"/>
              <a:t>A practical </a:t>
            </a:r>
            <a:r>
              <a:rPr lang="en-US" sz="1400" dirty="0"/>
              <a:t>report of training </a:t>
            </a:r>
            <a:r>
              <a:rPr lang="en-US" sz="1400" dirty="0" smtClean="0"/>
              <a:t>with the </a:t>
            </a:r>
            <a:r>
              <a:rPr lang="en-US" sz="1400" dirty="0"/>
              <a:t>‘chord identification method</a:t>
            </a:r>
            <a:r>
              <a:rPr lang="en-US" sz="1400" dirty="0" smtClean="0"/>
              <a:t>’. </a:t>
            </a:r>
            <a:r>
              <a:rPr lang="en-US" sz="1400" i="1" dirty="0" smtClean="0"/>
              <a:t>Psychology of Music, 42, </a:t>
            </a:r>
            <a:r>
              <a:rPr lang="en-US" sz="1400" dirty="0" smtClean="0"/>
              <a:t>86-111. For data, go to: </a:t>
            </a:r>
          </a:p>
          <a:p>
            <a:r>
              <a:rPr lang="en-US" sz="1400" dirty="0">
                <a:hlinkClick r:id="rId3"/>
              </a:rPr>
              <a:t>http://</a:t>
            </a:r>
            <a:r>
              <a:rPr lang="en-US" sz="1400" dirty="0" smtClean="0">
                <a:hlinkClick r:id="rId3"/>
              </a:rPr>
              <a:t>www.scienceofexpertise.com/resources</a:t>
            </a:r>
            <a:endParaRPr lang="en-US" sz="1400" dirty="0" smtClean="0"/>
          </a:p>
          <a:p>
            <a:endParaRPr lang="en-US" sz="1400" dirty="0"/>
          </a:p>
        </p:txBody>
      </p:sp>
      <p:sp>
        <p:nvSpPr>
          <p:cNvPr id="6" name="TextBox 5"/>
          <p:cNvSpPr txBox="1"/>
          <p:nvPr/>
        </p:nvSpPr>
        <p:spPr>
          <a:xfrm>
            <a:off x="402336" y="1422863"/>
            <a:ext cx="4468378" cy="3724096"/>
          </a:xfrm>
          <a:prstGeom prst="rect">
            <a:avLst/>
          </a:prstGeom>
          <a:noFill/>
        </p:spPr>
        <p:txBody>
          <a:bodyPr wrap="square" rtlCol="0">
            <a:spAutoFit/>
          </a:bodyPr>
          <a:lstStyle/>
          <a:p>
            <a:r>
              <a:rPr lang="en-US" sz="1600" b="1" dirty="0" smtClean="0"/>
              <a:t>There was a large amount of variability in how long it took the children (</a:t>
            </a:r>
            <a:r>
              <a:rPr lang="en-US" sz="1600" b="1" i="1" dirty="0" smtClean="0"/>
              <a:t>N</a:t>
            </a:r>
            <a:r>
              <a:rPr lang="en-US" sz="1600" b="1" dirty="0" smtClean="0"/>
              <a:t> = 22 finished study) to pass the pitch identification criterion test. </a:t>
            </a:r>
            <a:r>
              <a:rPr lang="en-US" sz="1600" b="1" dirty="0" err="1" smtClean="0"/>
              <a:t>Sakakibara</a:t>
            </a:r>
            <a:r>
              <a:rPr lang="en-US" sz="1600" b="1" dirty="0"/>
              <a:t> </a:t>
            </a:r>
            <a:r>
              <a:rPr lang="en-US" sz="1600" b="1" dirty="0" smtClean="0"/>
              <a:t>(2014) notes:</a:t>
            </a:r>
          </a:p>
          <a:p>
            <a:endParaRPr lang="en-US" sz="1600" b="1" dirty="0"/>
          </a:p>
          <a:p>
            <a:r>
              <a:rPr lang="en-US" sz="1200" dirty="0" smtClean="0"/>
              <a:t>“</a:t>
            </a:r>
            <a:r>
              <a:rPr lang="en-US" sz="1200" b="1" dirty="0" smtClean="0"/>
              <a:t>However</a:t>
            </a:r>
            <a:r>
              <a:rPr lang="en-US" sz="1200" b="1" dirty="0"/>
              <a:t>, the possibility of a genetic predisposition </a:t>
            </a:r>
            <a:r>
              <a:rPr lang="en-US" sz="1200" b="1" dirty="0" smtClean="0"/>
              <a:t>in AP </a:t>
            </a:r>
            <a:r>
              <a:rPr lang="en-US" sz="1200" b="1" dirty="0"/>
              <a:t>cannot be </a:t>
            </a:r>
            <a:r>
              <a:rPr lang="en-US" sz="1200" b="1" dirty="0" smtClean="0"/>
              <a:t>denied. </a:t>
            </a:r>
            <a:r>
              <a:rPr lang="en-US" sz="1200" dirty="0" smtClean="0"/>
              <a:t>In </a:t>
            </a:r>
            <a:r>
              <a:rPr lang="en-US" sz="1200" dirty="0"/>
              <a:t>this study, 22 participants showed individual differences in the </a:t>
            </a:r>
            <a:r>
              <a:rPr lang="en-US" sz="1200" dirty="0" smtClean="0"/>
              <a:t>lengths of </a:t>
            </a:r>
            <a:r>
              <a:rPr lang="en-US" sz="1200" dirty="0"/>
              <a:t>the periods of required training, the transitions of the number of chords and the </a:t>
            </a:r>
            <a:r>
              <a:rPr lang="en-US" sz="1200" dirty="0" smtClean="0"/>
              <a:t>percentages of </a:t>
            </a:r>
            <a:r>
              <a:rPr lang="en-US" sz="1200" dirty="0"/>
              <a:t>various types of errors, although they were trained by an identical method. </a:t>
            </a:r>
            <a:r>
              <a:rPr lang="en-US" sz="1200" dirty="0" smtClean="0"/>
              <a:t>These differences cannot </a:t>
            </a:r>
            <a:r>
              <a:rPr lang="en-US" sz="1200" dirty="0"/>
              <a:t>be explained by the fact that participants </a:t>
            </a:r>
            <a:r>
              <a:rPr lang="en-US" sz="1200" dirty="0" smtClean="0"/>
              <a:t>had different </a:t>
            </a:r>
            <a:r>
              <a:rPr lang="en-US" sz="1200" dirty="0"/>
              <a:t>trainers. Nor do the </a:t>
            </a:r>
            <a:r>
              <a:rPr lang="en-US" sz="1200" dirty="0" smtClean="0"/>
              <a:t>observed differences </a:t>
            </a:r>
            <a:r>
              <a:rPr lang="en-US" sz="1200" dirty="0"/>
              <a:t>appear </a:t>
            </a:r>
            <a:r>
              <a:rPr lang="en-US" sz="1200" dirty="0" smtClean="0"/>
              <a:t>to correlate </a:t>
            </a:r>
            <a:r>
              <a:rPr lang="en-US" sz="1200" dirty="0"/>
              <a:t>with age, gender, and previous music experience </a:t>
            </a:r>
            <a:r>
              <a:rPr lang="en-US" sz="1200" dirty="0" smtClean="0"/>
              <a:t>of participants; thus </a:t>
            </a:r>
            <a:r>
              <a:rPr lang="en-US" sz="1200" dirty="0"/>
              <a:t>potential causes of such differences </a:t>
            </a:r>
            <a:r>
              <a:rPr lang="en-US" sz="1200" dirty="0" smtClean="0"/>
              <a:t>remain unclear</a:t>
            </a:r>
            <a:r>
              <a:rPr lang="en-US" sz="1200" dirty="0"/>
              <a:t>. Although it is overly simplistic </a:t>
            </a:r>
            <a:r>
              <a:rPr lang="en-US" sz="1200" dirty="0" smtClean="0"/>
              <a:t>to attribute </a:t>
            </a:r>
            <a:r>
              <a:rPr lang="en-US" sz="1200" dirty="0"/>
              <a:t>these </a:t>
            </a:r>
            <a:r>
              <a:rPr lang="en-US" sz="1200" dirty="0" smtClean="0"/>
              <a:t>differences to </a:t>
            </a:r>
            <a:r>
              <a:rPr lang="en-US" sz="1200" dirty="0"/>
              <a:t>genetic predisposition, genetic factors cannot be </a:t>
            </a:r>
            <a:r>
              <a:rPr lang="en-US" sz="1200" dirty="0" smtClean="0"/>
              <a:t>entirely eliminated as </a:t>
            </a:r>
            <a:r>
              <a:rPr lang="en-US" sz="1200" dirty="0"/>
              <a:t>one source of individual differences</a:t>
            </a:r>
            <a:r>
              <a:rPr lang="en-US" sz="1200" dirty="0" smtClean="0"/>
              <a:t>.” (pp. 101-102, emphasis added)</a:t>
            </a:r>
            <a:endParaRPr lang="en-US" sz="1200" b="1" dirty="0"/>
          </a:p>
        </p:txBody>
      </p:sp>
    </p:spTree>
    <p:extLst>
      <p:ext uri="{BB962C8B-B14F-4D97-AF65-F5344CB8AC3E}">
        <p14:creationId xmlns:p14="http://schemas.microsoft.com/office/powerpoint/2010/main" val="3238495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38400" y="1905001"/>
            <a:ext cx="6819900" cy="1200329"/>
          </a:xfrm>
          <a:prstGeom prst="rect">
            <a:avLst/>
          </a:prstGeom>
          <a:noFill/>
        </p:spPr>
        <p:txBody>
          <a:bodyPr wrap="square" rtlCol="0">
            <a:spAutoFit/>
          </a:bodyPr>
          <a:lstStyle/>
          <a:p>
            <a:endParaRPr lang="en-US" sz="4000" dirty="0"/>
          </a:p>
          <a:p>
            <a:endParaRPr lang="en-US" sz="3200" dirty="0"/>
          </a:p>
        </p:txBody>
      </p:sp>
      <p:sp>
        <p:nvSpPr>
          <p:cNvPr id="7" name="TextBox 6"/>
          <p:cNvSpPr txBox="1"/>
          <p:nvPr/>
        </p:nvSpPr>
        <p:spPr>
          <a:xfrm>
            <a:off x="1044458" y="828980"/>
            <a:ext cx="4137152" cy="4031873"/>
          </a:xfrm>
          <a:prstGeom prst="rect">
            <a:avLst/>
          </a:prstGeom>
          <a:noFill/>
        </p:spPr>
        <p:txBody>
          <a:bodyPr wrap="square" rtlCol="0">
            <a:spAutoFit/>
          </a:bodyPr>
          <a:lstStyle/>
          <a:p>
            <a:r>
              <a:rPr lang="en-US" sz="1600" b="1" dirty="0" smtClean="0"/>
              <a:t>Commenting on a meta-analysis by </a:t>
            </a:r>
            <a:r>
              <a:rPr lang="en-US" sz="1600" b="1" dirty="0" err="1" smtClean="0"/>
              <a:t>Macnamara</a:t>
            </a:r>
            <a:r>
              <a:rPr lang="en-US" sz="1600" b="1" dirty="0" smtClean="0"/>
              <a:t>, Hambrick, and Oswald (2014, </a:t>
            </a:r>
            <a:r>
              <a:rPr lang="en-US" sz="1600" b="1" i="1" dirty="0" smtClean="0"/>
              <a:t>Psychological Science</a:t>
            </a:r>
            <a:r>
              <a:rPr lang="en-US" sz="1600" b="1" dirty="0" smtClean="0"/>
              <a:t>), Ericsson and Pool state in </a:t>
            </a:r>
            <a:r>
              <a:rPr lang="en-US" sz="1600" b="1" i="1" dirty="0" smtClean="0"/>
              <a:t>Peak</a:t>
            </a:r>
            <a:r>
              <a:rPr lang="en-US" sz="1600" b="1" dirty="0" smtClean="0"/>
              <a:t> that “[t]he major problem with this meta-analysis was that </a:t>
            </a:r>
            <a:r>
              <a:rPr lang="en-US" sz="1600" b="1" i="1" dirty="0" smtClean="0"/>
              <a:t>few of the studies</a:t>
            </a:r>
            <a:r>
              <a:rPr lang="en-US" sz="1600" b="1" dirty="0" smtClean="0"/>
              <a:t> the researchers examined were actually looking at the effects of the type of practice on performance that we had referred to as deliberate practice” (italics added). This is a misrepresentation of this research; as shown at right, the meta-analysis included </a:t>
            </a:r>
            <a:r>
              <a:rPr lang="en-US" sz="1600" b="1" i="1" dirty="0" smtClean="0"/>
              <a:t>numerous</a:t>
            </a:r>
            <a:r>
              <a:rPr lang="en-US" sz="1600" b="1" dirty="0"/>
              <a:t> </a:t>
            </a:r>
            <a:r>
              <a:rPr lang="en-US" sz="1600" b="1" dirty="0" smtClean="0"/>
              <a:t>studies that looked at effects of the type of practice on performance that Ericsson and colleagues had referred to as “deliberate practice” (see direct quotations on later slides). </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2132292684"/>
              </p:ext>
            </p:extLst>
          </p:nvPr>
        </p:nvGraphicFramePr>
        <p:xfrm>
          <a:off x="5665469" y="368395"/>
          <a:ext cx="6267451" cy="4497070"/>
        </p:xfrm>
        <a:graphic>
          <a:graphicData uri="http://schemas.openxmlformats.org/drawingml/2006/table">
            <a:tbl>
              <a:tblPr>
                <a:tableStyleId>{5C22544A-7EE6-4342-B048-85BDC9FD1C3A}</a:tableStyleId>
              </a:tblPr>
              <a:tblGrid>
                <a:gridCol w="6267451"/>
              </a:tblGrid>
              <a:tr h="250190">
                <a:tc>
                  <a:txBody>
                    <a:bodyPr/>
                    <a:lstStyle/>
                    <a:p>
                      <a:pPr algn="l" fontAlgn="b"/>
                      <a:r>
                        <a:rPr lang="en-US" sz="1600" b="0" u="none" strike="noStrike" dirty="0" smtClean="0">
                          <a:solidFill>
                            <a:schemeClr val="tx1"/>
                          </a:solidFill>
                          <a:effectLst/>
                        </a:rPr>
                        <a:t>1)</a:t>
                      </a:r>
                      <a:r>
                        <a:rPr lang="en-US" sz="1600" b="0" u="none" strike="noStrike" baseline="0" dirty="0" smtClean="0">
                          <a:solidFill>
                            <a:schemeClr val="tx1"/>
                          </a:solidFill>
                          <a:effectLst/>
                        </a:rPr>
                        <a:t> </a:t>
                      </a:r>
                      <a:r>
                        <a:rPr lang="en-US" sz="1600" b="0" u="none" strike="noStrike" dirty="0" err="1" smtClean="0">
                          <a:solidFill>
                            <a:schemeClr val="tx1"/>
                          </a:solidFill>
                          <a:effectLst/>
                        </a:rPr>
                        <a:t>Charness</a:t>
                      </a:r>
                      <a:r>
                        <a:rPr lang="en-US" sz="1600" b="0" u="none" strike="noStrike" dirty="0">
                          <a:solidFill>
                            <a:schemeClr val="tx1"/>
                          </a:solidFill>
                          <a:effectLst/>
                        </a:rPr>
                        <a:t>, </a:t>
                      </a:r>
                      <a:r>
                        <a:rPr lang="en-US" sz="1600" b="0" u="none" strike="noStrike" dirty="0" err="1">
                          <a:solidFill>
                            <a:schemeClr val="tx1"/>
                          </a:solidFill>
                          <a:effectLst/>
                        </a:rPr>
                        <a:t>Tuffiash</a:t>
                      </a:r>
                      <a:r>
                        <a:rPr lang="en-US" sz="1600" b="0" u="none" strike="noStrike" dirty="0">
                          <a:solidFill>
                            <a:schemeClr val="tx1"/>
                          </a:solidFill>
                          <a:effectLst/>
                        </a:rPr>
                        <a:t>, </a:t>
                      </a:r>
                      <a:r>
                        <a:rPr lang="en-US" sz="1600" b="0" u="none" strike="noStrike" dirty="0" err="1">
                          <a:solidFill>
                            <a:schemeClr val="tx1"/>
                          </a:solidFill>
                          <a:effectLst/>
                        </a:rPr>
                        <a:t>Krampe</a:t>
                      </a:r>
                      <a:r>
                        <a:rPr lang="en-US" sz="1600" b="0" u="none" strike="noStrike" dirty="0">
                          <a:solidFill>
                            <a:schemeClr val="tx1"/>
                          </a:solidFill>
                          <a:effectLst/>
                        </a:rPr>
                        <a:t>, </a:t>
                      </a:r>
                      <a:r>
                        <a:rPr lang="en-US" sz="1600" b="0" u="none" strike="noStrike" dirty="0" err="1">
                          <a:solidFill>
                            <a:schemeClr val="tx1"/>
                          </a:solidFill>
                          <a:effectLst/>
                        </a:rPr>
                        <a:t>Reingold</a:t>
                      </a:r>
                      <a:r>
                        <a:rPr lang="en-US" sz="1600" b="0" u="none" strike="noStrike" dirty="0">
                          <a:solidFill>
                            <a:schemeClr val="tx1"/>
                          </a:solidFill>
                          <a:effectLst/>
                        </a:rPr>
                        <a:t>, &amp; </a:t>
                      </a:r>
                      <a:r>
                        <a:rPr lang="en-US" sz="1600" b="0" u="none" strike="noStrike" dirty="0" err="1">
                          <a:solidFill>
                            <a:schemeClr val="tx1"/>
                          </a:solidFill>
                          <a:effectLst/>
                        </a:rPr>
                        <a:t>Vasyukova</a:t>
                      </a:r>
                      <a:r>
                        <a:rPr lang="en-US" sz="1600" b="0" u="none" strike="noStrike" dirty="0">
                          <a:solidFill>
                            <a:schemeClr val="tx1"/>
                          </a:solidFill>
                          <a:effectLst/>
                        </a:rPr>
                        <a:t> (2005</a:t>
                      </a:r>
                      <a:r>
                        <a:rPr lang="en-US" sz="1600" b="0" u="none" strike="noStrike" dirty="0" smtClean="0">
                          <a:solidFill>
                            <a:schemeClr val="tx1"/>
                          </a:solidFill>
                          <a:effectLst/>
                        </a:rPr>
                        <a:t>)</a:t>
                      </a:r>
                      <a:endParaRPr lang="en-US" sz="1600" b="0" i="0" u="none" strike="noStrike" dirty="0">
                        <a:solidFill>
                          <a:schemeClr val="tx1"/>
                        </a:solidFill>
                        <a:effectLst/>
                        <a:latin typeface="Calibri" panose="020F0502020204030204" pitchFamily="34" charset="0"/>
                      </a:endParaRPr>
                    </a:p>
                  </a:txBody>
                  <a:tcPr marL="6350" marR="6350" marT="6350" marB="0" anchor="b"/>
                </a:tc>
              </a:tr>
              <a:tr h="184150">
                <a:tc>
                  <a:txBody>
                    <a:bodyPr/>
                    <a:lstStyle/>
                    <a:p>
                      <a:pPr algn="l" fontAlgn="b"/>
                      <a:r>
                        <a:rPr lang="en-US" sz="1600" b="0" u="none" strike="noStrike" dirty="0" smtClean="0">
                          <a:solidFill>
                            <a:schemeClr val="tx1"/>
                          </a:solidFill>
                          <a:effectLst/>
                        </a:rPr>
                        <a:t>2) de </a:t>
                      </a:r>
                      <a:r>
                        <a:rPr lang="en-US" sz="1600" b="0" u="none" strike="noStrike" dirty="0">
                          <a:solidFill>
                            <a:schemeClr val="tx1"/>
                          </a:solidFill>
                          <a:effectLst/>
                        </a:rPr>
                        <a:t>Bruin, </a:t>
                      </a:r>
                      <a:r>
                        <a:rPr lang="en-US" sz="1600" b="0" u="none" strike="noStrike" dirty="0" err="1">
                          <a:solidFill>
                            <a:schemeClr val="tx1"/>
                          </a:solidFill>
                          <a:effectLst/>
                        </a:rPr>
                        <a:t>Rikers</a:t>
                      </a:r>
                      <a:r>
                        <a:rPr lang="en-US" sz="1600" b="0" u="none" strike="noStrike" dirty="0">
                          <a:solidFill>
                            <a:schemeClr val="tx1"/>
                          </a:solidFill>
                          <a:effectLst/>
                        </a:rPr>
                        <a:t>, &amp; Schmidt (2007)</a:t>
                      </a:r>
                      <a:endParaRPr lang="en-US" sz="1600" b="0" i="0" u="none" strike="noStrike" dirty="0">
                        <a:solidFill>
                          <a:schemeClr val="tx1"/>
                        </a:solidFill>
                        <a:effectLst/>
                        <a:latin typeface="Calibri" panose="020F0502020204030204" pitchFamily="34" charset="0"/>
                      </a:endParaRPr>
                    </a:p>
                  </a:txBody>
                  <a:tcPr marL="6350" marR="6350" marT="6350" marB="0" anchor="b"/>
                </a:tc>
              </a:tr>
              <a:tr h="184150">
                <a:tc>
                  <a:txBody>
                    <a:bodyPr/>
                    <a:lstStyle/>
                    <a:p>
                      <a:pPr algn="l" fontAlgn="b"/>
                      <a:r>
                        <a:rPr lang="en-US" sz="1600" b="0" u="none" strike="noStrike" dirty="0" smtClean="0">
                          <a:solidFill>
                            <a:schemeClr val="tx1"/>
                          </a:solidFill>
                          <a:effectLst/>
                        </a:rPr>
                        <a:t>3) Duckworth</a:t>
                      </a:r>
                      <a:r>
                        <a:rPr lang="en-US" sz="1600" b="0" u="none" strike="noStrike" dirty="0">
                          <a:solidFill>
                            <a:schemeClr val="tx1"/>
                          </a:solidFill>
                          <a:effectLst/>
                        </a:rPr>
                        <a:t>, Kirby, </a:t>
                      </a:r>
                      <a:r>
                        <a:rPr lang="en-US" sz="1600" b="0" u="none" strike="noStrike" dirty="0" err="1">
                          <a:solidFill>
                            <a:schemeClr val="tx1"/>
                          </a:solidFill>
                          <a:effectLst/>
                        </a:rPr>
                        <a:t>Tsukayama</a:t>
                      </a:r>
                      <a:r>
                        <a:rPr lang="en-US" sz="1600" b="0" u="none" strike="noStrike" dirty="0">
                          <a:solidFill>
                            <a:schemeClr val="tx1"/>
                          </a:solidFill>
                          <a:effectLst/>
                        </a:rPr>
                        <a:t>, </a:t>
                      </a:r>
                      <a:r>
                        <a:rPr lang="en-US" sz="1600" b="0" u="none" strike="noStrike" dirty="0" err="1">
                          <a:solidFill>
                            <a:schemeClr val="tx1"/>
                          </a:solidFill>
                          <a:effectLst/>
                        </a:rPr>
                        <a:t>Berstein</a:t>
                      </a:r>
                      <a:r>
                        <a:rPr lang="en-US" sz="1600" b="0" u="none" strike="noStrike" dirty="0">
                          <a:solidFill>
                            <a:schemeClr val="tx1"/>
                          </a:solidFill>
                          <a:effectLst/>
                        </a:rPr>
                        <a:t>, &amp; Ericsson (2011)</a:t>
                      </a:r>
                      <a:endParaRPr lang="en-US" sz="1600" b="0" i="0" u="none" strike="noStrike" dirty="0">
                        <a:solidFill>
                          <a:schemeClr val="tx1"/>
                        </a:solidFill>
                        <a:effectLst/>
                        <a:latin typeface="Calibri" panose="020F0502020204030204" pitchFamily="34" charset="0"/>
                      </a:endParaRPr>
                    </a:p>
                  </a:txBody>
                  <a:tcPr marL="6350" marR="6350" marT="6350" marB="0" anchor="b"/>
                </a:tc>
              </a:tr>
              <a:tr h="184150">
                <a:tc>
                  <a:txBody>
                    <a:bodyPr/>
                    <a:lstStyle/>
                    <a:p>
                      <a:pPr algn="l" fontAlgn="b"/>
                      <a:r>
                        <a:rPr lang="en-US" sz="1600" b="0" u="none" strike="noStrike" dirty="0" smtClean="0">
                          <a:solidFill>
                            <a:schemeClr val="tx1"/>
                          </a:solidFill>
                          <a:effectLst/>
                        </a:rPr>
                        <a:t>4) Duffy</a:t>
                      </a:r>
                      <a:r>
                        <a:rPr lang="en-US" sz="1600" b="0" u="none" strike="noStrike" dirty="0">
                          <a:solidFill>
                            <a:schemeClr val="tx1"/>
                          </a:solidFill>
                          <a:effectLst/>
                        </a:rPr>
                        <a:t>, Baluch, &amp; Ericsson (2004)</a:t>
                      </a:r>
                      <a:endParaRPr lang="en-US" sz="1600" b="0" i="0" u="none" strike="noStrike" dirty="0">
                        <a:solidFill>
                          <a:schemeClr val="tx1"/>
                        </a:solidFill>
                        <a:effectLst/>
                        <a:latin typeface="Calibri" panose="020F0502020204030204" pitchFamily="34" charset="0"/>
                      </a:endParaRPr>
                    </a:p>
                  </a:txBody>
                  <a:tcPr marL="6350" marR="6350" marT="6350" marB="0" anchor="b"/>
                </a:tc>
              </a:tr>
              <a:tr h="184150">
                <a:tc>
                  <a:txBody>
                    <a:bodyPr/>
                    <a:lstStyle/>
                    <a:p>
                      <a:pPr algn="l" fontAlgn="b"/>
                      <a:r>
                        <a:rPr lang="en-US" sz="1600" b="0" u="none" strike="noStrike" dirty="0" smtClean="0">
                          <a:solidFill>
                            <a:schemeClr val="tx1"/>
                          </a:solidFill>
                          <a:effectLst/>
                        </a:rPr>
                        <a:t>5) Ericsson</a:t>
                      </a:r>
                      <a:r>
                        <a:rPr lang="en-US" sz="1600" b="0" u="none" strike="noStrike" dirty="0">
                          <a:solidFill>
                            <a:schemeClr val="tx1"/>
                          </a:solidFill>
                          <a:effectLst/>
                        </a:rPr>
                        <a:t>, </a:t>
                      </a:r>
                      <a:r>
                        <a:rPr lang="en-US" sz="1600" b="0" u="none" strike="noStrike" dirty="0" err="1">
                          <a:solidFill>
                            <a:schemeClr val="tx1"/>
                          </a:solidFill>
                          <a:effectLst/>
                        </a:rPr>
                        <a:t>Krampe</a:t>
                      </a:r>
                      <a:r>
                        <a:rPr lang="en-US" sz="1600" b="0" u="none" strike="noStrike" dirty="0">
                          <a:solidFill>
                            <a:schemeClr val="tx1"/>
                          </a:solidFill>
                          <a:effectLst/>
                        </a:rPr>
                        <a:t>, &amp; </a:t>
                      </a:r>
                      <a:r>
                        <a:rPr lang="en-US" sz="1600" b="0" u="none" strike="noStrike" dirty="0" err="1">
                          <a:solidFill>
                            <a:schemeClr val="tx1"/>
                          </a:solidFill>
                          <a:effectLst/>
                        </a:rPr>
                        <a:t>Tesch-Römer</a:t>
                      </a:r>
                      <a:r>
                        <a:rPr lang="en-US" sz="1600" b="0" u="none" strike="noStrike" dirty="0">
                          <a:solidFill>
                            <a:schemeClr val="tx1"/>
                          </a:solidFill>
                          <a:effectLst/>
                        </a:rPr>
                        <a:t> (1993) </a:t>
                      </a:r>
                      <a:endParaRPr lang="en-US" sz="1600" b="0" i="0" u="none" strike="noStrike" dirty="0">
                        <a:solidFill>
                          <a:schemeClr val="tx1"/>
                        </a:solidFill>
                        <a:effectLst/>
                        <a:latin typeface="Calibri" panose="020F0502020204030204" pitchFamily="34" charset="0"/>
                      </a:endParaRPr>
                    </a:p>
                  </a:txBody>
                  <a:tcPr marL="6350" marR="6350" marT="6350" marB="0" anchor="b"/>
                </a:tc>
              </a:tr>
              <a:tr h="184150">
                <a:tc>
                  <a:txBody>
                    <a:bodyPr/>
                    <a:lstStyle/>
                    <a:p>
                      <a:pPr algn="l" fontAlgn="b"/>
                      <a:r>
                        <a:rPr lang="en-US" sz="1600" b="0" u="none" strike="noStrike" dirty="0" smtClean="0">
                          <a:solidFill>
                            <a:schemeClr val="tx1"/>
                          </a:solidFill>
                          <a:effectLst/>
                        </a:rPr>
                        <a:t>6) Harris </a:t>
                      </a:r>
                      <a:r>
                        <a:rPr lang="en-US" sz="1600" b="0" u="none" strike="noStrike" dirty="0">
                          <a:solidFill>
                            <a:schemeClr val="tx1"/>
                          </a:solidFill>
                          <a:effectLst/>
                        </a:rPr>
                        <a:t>(2008</a:t>
                      </a:r>
                      <a:r>
                        <a:rPr lang="en-US" sz="1600" b="0" u="none" strike="noStrike" dirty="0" smtClean="0">
                          <a:solidFill>
                            <a:schemeClr val="tx1"/>
                          </a:solidFill>
                          <a:effectLst/>
                        </a:rPr>
                        <a:t>) (dissertation supervised by Ericsson)</a:t>
                      </a:r>
                      <a:endParaRPr lang="en-US" sz="1600" b="0" i="0" u="none" strike="noStrike" dirty="0">
                        <a:solidFill>
                          <a:schemeClr val="tx1"/>
                        </a:solidFill>
                        <a:effectLst/>
                        <a:latin typeface="Calibri" panose="020F0502020204030204" pitchFamily="34" charset="0"/>
                      </a:endParaRPr>
                    </a:p>
                  </a:txBody>
                  <a:tcPr marL="6350" marR="6350" marT="6350" marB="0" anchor="b"/>
                </a:tc>
              </a:tr>
              <a:tr h="184150">
                <a:tc>
                  <a:txBody>
                    <a:bodyPr/>
                    <a:lstStyle/>
                    <a:p>
                      <a:pPr algn="l" fontAlgn="b"/>
                      <a:r>
                        <a:rPr lang="en-US" sz="1600" b="0" u="none" strike="noStrike" dirty="0" smtClean="0">
                          <a:solidFill>
                            <a:schemeClr val="tx1"/>
                          </a:solidFill>
                          <a:effectLst/>
                        </a:rPr>
                        <a:t>7) </a:t>
                      </a:r>
                      <a:r>
                        <a:rPr lang="en-US" sz="1600" b="0" u="none" strike="noStrike" dirty="0" err="1" smtClean="0">
                          <a:solidFill>
                            <a:schemeClr val="tx1"/>
                          </a:solidFill>
                          <a:effectLst/>
                        </a:rPr>
                        <a:t>Helsen</a:t>
                      </a:r>
                      <a:r>
                        <a:rPr lang="en-US" sz="1600" b="0" u="none" strike="noStrike" dirty="0">
                          <a:solidFill>
                            <a:schemeClr val="tx1"/>
                          </a:solidFill>
                          <a:effectLst/>
                        </a:rPr>
                        <a:t>, Strakes, &amp; Hodges (1998</a:t>
                      </a:r>
                      <a:r>
                        <a:rPr lang="en-US" sz="1600" b="0" u="none" strike="noStrike" dirty="0" smtClean="0">
                          <a:solidFill>
                            <a:schemeClr val="tx1"/>
                          </a:solidFill>
                          <a:effectLst/>
                        </a:rPr>
                        <a:t>)</a:t>
                      </a:r>
                      <a:endParaRPr lang="en-US" sz="1600" b="0" i="0" u="none" strike="noStrike" dirty="0">
                        <a:solidFill>
                          <a:schemeClr val="tx1"/>
                        </a:solidFill>
                        <a:effectLst/>
                        <a:latin typeface="Calibri" panose="020F0502020204030204" pitchFamily="34" charset="0"/>
                      </a:endParaRPr>
                    </a:p>
                  </a:txBody>
                  <a:tcPr marL="6350" marR="6350" marT="6350" marB="0" anchor="b"/>
                </a:tc>
              </a:tr>
              <a:tr h="184150">
                <a:tc>
                  <a:txBody>
                    <a:bodyPr/>
                    <a:lstStyle/>
                    <a:p>
                      <a:pPr algn="l" fontAlgn="b"/>
                      <a:r>
                        <a:rPr lang="en-US" sz="1600" b="0" u="none" strike="noStrike" dirty="0" smtClean="0">
                          <a:solidFill>
                            <a:schemeClr val="tx1"/>
                          </a:solidFill>
                          <a:effectLst/>
                        </a:rPr>
                        <a:t>8) Hodges </a:t>
                      </a:r>
                      <a:r>
                        <a:rPr lang="en-US" sz="1600" b="0" u="none" strike="noStrike" dirty="0">
                          <a:solidFill>
                            <a:schemeClr val="tx1"/>
                          </a:solidFill>
                          <a:effectLst/>
                        </a:rPr>
                        <a:t>&amp; </a:t>
                      </a:r>
                      <a:r>
                        <a:rPr lang="en-US" sz="1600" b="0" u="none" strike="noStrike" dirty="0" err="1">
                          <a:solidFill>
                            <a:schemeClr val="tx1"/>
                          </a:solidFill>
                          <a:effectLst/>
                        </a:rPr>
                        <a:t>Starkes</a:t>
                      </a:r>
                      <a:r>
                        <a:rPr lang="en-US" sz="1600" b="0" u="none" strike="noStrike" dirty="0">
                          <a:solidFill>
                            <a:schemeClr val="tx1"/>
                          </a:solidFill>
                          <a:effectLst/>
                        </a:rPr>
                        <a:t> (1996)</a:t>
                      </a:r>
                      <a:endParaRPr lang="en-US" sz="1600" b="0" i="0" u="none" strike="noStrike" dirty="0">
                        <a:solidFill>
                          <a:schemeClr val="tx1"/>
                        </a:solidFill>
                        <a:effectLst/>
                        <a:latin typeface="Calibri" panose="020F0502020204030204" pitchFamily="34" charset="0"/>
                      </a:endParaRPr>
                    </a:p>
                  </a:txBody>
                  <a:tcPr marL="6350" marR="6350" marT="6350" marB="0" anchor="b"/>
                </a:tc>
              </a:tr>
              <a:tr h="184150">
                <a:tc>
                  <a:txBody>
                    <a:bodyPr/>
                    <a:lstStyle/>
                    <a:p>
                      <a:pPr algn="l" fontAlgn="b"/>
                      <a:r>
                        <a:rPr lang="en-US" sz="1600" b="0" u="none" strike="noStrike" dirty="0" smtClean="0">
                          <a:solidFill>
                            <a:schemeClr val="tx1"/>
                          </a:solidFill>
                          <a:effectLst/>
                        </a:rPr>
                        <a:t>9) Hodges</a:t>
                      </a:r>
                      <a:r>
                        <a:rPr lang="en-US" sz="1600" b="0" u="none" strike="noStrike" dirty="0">
                          <a:solidFill>
                            <a:schemeClr val="tx1"/>
                          </a:solidFill>
                          <a:effectLst/>
                        </a:rPr>
                        <a:t>, Kerr, </a:t>
                      </a:r>
                      <a:r>
                        <a:rPr lang="en-US" sz="1600" b="0" u="none" strike="noStrike" dirty="0" err="1">
                          <a:solidFill>
                            <a:schemeClr val="tx1"/>
                          </a:solidFill>
                          <a:effectLst/>
                        </a:rPr>
                        <a:t>Starkes</a:t>
                      </a:r>
                      <a:r>
                        <a:rPr lang="en-US" sz="1600" b="0" u="none" strike="noStrike" dirty="0">
                          <a:solidFill>
                            <a:schemeClr val="tx1"/>
                          </a:solidFill>
                          <a:effectLst/>
                        </a:rPr>
                        <a:t>, Weir, &amp; </a:t>
                      </a:r>
                      <a:r>
                        <a:rPr lang="en-US" sz="1600" b="0" u="none" strike="noStrike" dirty="0" err="1">
                          <a:solidFill>
                            <a:schemeClr val="tx1"/>
                          </a:solidFill>
                          <a:effectLst/>
                        </a:rPr>
                        <a:t>Nananidou</a:t>
                      </a:r>
                      <a:r>
                        <a:rPr lang="en-US" sz="1600" b="0" u="none" strike="noStrike" dirty="0">
                          <a:solidFill>
                            <a:schemeClr val="tx1"/>
                          </a:solidFill>
                          <a:effectLst/>
                        </a:rPr>
                        <a:t> (2004)</a:t>
                      </a:r>
                      <a:endParaRPr lang="en-US" sz="1600" b="0" i="0" u="none" strike="noStrike" dirty="0">
                        <a:solidFill>
                          <a:schemeClr val="tx1"/>
                        </a:solidFill>
                        <a:effectLst/>
                        <a:latin typeface="Calibri" panose="020F0502020204030204" pitchFamily="34" charset="0"/>
                      </a:endParaRPr>
                    </a:p>
                  </a:txBody>
                  <a:tcPr marL="6350" marR="6350" marT="6350" marB="0" anchor="b"/>
                </a:tc>
              </a:tr>
              <a:tr h="184150">
                <a:tc>
                  <a:txBody>
                    <a:bodyPr/>
                    <a:lstStyle/>
                    <a:p>
                      <a:pPr algn="l" fontAlgn="b"/>
                      <a:r>
                        <a:rPr lang="en-US" sz="1600" b="0" u="none" strike="noStrike" dirty="0" smtClean="0">
                          <a:solidFill>
                            <a:schemeClr val="tx1"/>
                          </a:solidFill>
                          <a:effectLst/>
                        </a:rPr>
                        <a:t>10) Hutchinson</a:t>
                      </a:r>
                      <a:r>
                        <a:rPr lang="en-US" sz="1600" b="0" u="none" strike="noStrike" dirty="0">
                          <a:solidFill>
                            <a:schemeClr val="tx1"/>
                          </a:solidFill>
                          <a:effectLst/>
                        </a:rPr>
                        <a:t>, Sachs-Ericsson, &amp; Ericsson (2013)</a:t>
                      </a:r>
                      <a:endParaRPr lang="en-US" sz="1600" b="0" i="0" u="none" strike="noStrike" dirty="0">
                        <a:solidFill>
                          <a:schemeClr val="tx1"/>
                        </a:solidFill>
                        <a:effectLst/>
                        <a:latin typeface="Calibri" panose="020F0502020204030204" pitchFamily="34" charset="0"/>
                      </a:endParaRPr>
                    </a:p>
                  </a:txBody>
                  <a:tcPr marL="6350" marR="6350" marT="6350" marB="0" anchor="b"/>
                </a:tc>
              </a:tr>
              <a:tr h="184150">
                <a:tc>
                  <a:txBody>
                    <a:bodyPr/>
                    <a:lstStyle/>
                    <a:p>
                      <a:pPr algn="l" fontAlgn="b"/>
                      <a:r>
                        <a:rPr lang="en-US" sz="1600" b="0" u="none" strike="noStrike" dirty="0" smtClean="0">
                          <a:solidFill>
                            <a:schemeClr val="tx1"/>
                          </a:solidFill>
                          <a:effectLst/>
                        </a:rPr>
                        <a:t>11) </a:t>
                      </a:r>
                      <a:r>
                        <a:rPr lang="en-US" sz="1600" b="0" u="none" strike="noStrike" dirty="0" err="1" smtClean="0">
                          <a:solidFill>
                            <a:schemeClr val="tx1"/>
                          </a:solidFill>
                          <a:effectLst/>
                        </a:rPr>
                        <a:t>Krampe</a:t>
                      </a:r>
                      <a:r>
                        <a:rPr lang="en-US" sz="1600" b="0" u="none" strike="noStrike" dirty="0" smtClean="0">
                          <a:solidFill>
                            <a:schemeClr val="tx1"/>
                          </a:solidFill>
                          <a:effectLst/>
                        </a:rPr>
                        <a:t> </a:t>
                      </a:r>
                      <a:r>
                        <a:rPr lang="en-US" sz="1600" b="0" u="none" strike="noStrike" dirty="0">
                          <a:solidFill>
                            <a:schemeClr val="tx1"/>
                          </a:solidFill>
                          <a:effectLst/>
                        </a:rPr>
                        <a:t>&amp; Ericsson (1993</a:t>
                      </a:r>
                      <a:r>
                        <a:rPr lang="en-US" sz="1600" b="0" u="none" strike="noStrike" dirty="0" smtClean="0">
                          <a:solidFill>
                            <a:schemeClr val="tx1"/>
                          </a:solidFill>
                          <a:effectLst/>
                        </a:rPr>
                        <a:t>)</a:t>
                      </a:r>
                      <a:endParaRPr lang="en-US" sz="1600" b="0" i="0" u="none" strike="noStrike" dirty="0">
                        <a:solidFill>
                          <a:schemeClr val="tx1"/>
                        </a:solidFill>
                        <a:effectLst/>
                        <a:latin typeface="Calibri" panose="020F0502020204030204" pitchFamily="34" charset="0"/>
                      </a:endParaRPr>
                    </a:p>
                  </a:txBody>
                  <a:tcPr marL="6350" marR="6350" marT="6350" marB="0" anchor="b"/>
                </a:tc>
              </a:tr>
              <a:tr h="184150">
                <a:tc>
                  <a:txBody>
                    <a:bodyPr/>
                    <a:lstStyle/>
                    <a:p>
                      <a:pPr algn="l" fontAlgn="b"/>
                      <a:r>
                        <a:rPr lang="en-US" sz="1600" b="0" u="none" strike="noStrike" dirty="0" smtClean="0">
                          <a:solidFill>
                            <a:schemeClr val="tx1"/>
                          </a:solidFill>
                          <a:effectLst/>
                        </a:rPr>
                        <a:t>12) </a:t>
                      </a:r>
                      <a:r>
                        <a:rPr lang="en-US" sz="1600" b="0" u="none" strike="noStrike" dirty="0" err="1" smtClean="0">
                          <a:solidFill>
                            <a:schemeClr val="tx1"/>
                          </a:solidFill>
                          <a:effectLst/>
                        </a:rPr>
                        <a:t>Sloboda</a:t>
                      </a:r>
                      <a:r>
                        <a:rPr lang="en-US" sz="1600" b="0" u="none" strike="noStrike" dirty="0" smtClean="0">
                          <a:solidFill>
                            <a:schemeClr val="tx1"/>
                          </a:solidFill>
                          <a:effectLst/>
                        </a:rPr>
                        <a:t> et al. </a:t>
                      </a:r>
                      <a:r>
                        <a:rPr lang="en-US" sz="1600" b="0" u="none" strike="noStrike" dirty="0">
                          <a:solidFill>
                            <a:schemeClr val="tx1"/>
                          </a:solidFill>
                          <a:effectLst/>
                        </a:rPr>
                        <a:t>(1996)</a:t>
                      </a:r>
                      <a:endParaRPr lang="en-US" sz="1600" b="0" i="0" u="none" strike="noStrike" dirty="0">
                        <a:solidFill>
                          <a:schemeClr val="tx1"/>
                        </a:solidFill>
                        <a:effectLst/>
                        <a:latin typeface="Calibri" panose="020F0502020204030204" pitchFamily="34" charset="0"/>
                      </a:endParaRPr>
                    </a:p>
                  </a:txBody>
                  <a:tcPr marL="6350" marR="6350" marT="6350" marB="0" anchor="b"/>
                </a:tc>
              </a:tr>
              <a:tr h="184150">
                <a:tc>
                  <a:txBody>
                    <a:bodyPr/>
                    <a:lstStyle/>
                    <a:p>
                      <a:pPr algn="l" fontAlgn="b"/>
                      <a:r>
                        <a:rPr lang="en-US" sz="1600" b="0" u="none" strike="noStrike" dirty="0" smtClean="0">
                          <a:solidFill>
                            <a:schemeClr val="tx1"/>
                          </a:solidFill>
                          <a:effectLst/>
                        </a:rPr>
                        <a:t>13)</a:t>
                      </a:r>
                      <a:r>
                        <a:rPr lang="en-US" sz="1600" b="0" u="none" strike="noStrike" baseline="0" dirty="0" smtClean="0">
                          <a:solidFill>
                            <a:schemeClr val="tx1"/>
                          </a:solidFill>
                          <a:effectLst/>
                        </a:rPr>
                        <a:t> </a:t>
                      </a:r>
                      <a:r>
                        <a:rPr lang="en-US" sz="1600" b="0" u="none" strike="noStrike" dirty="0" err="1" smtClean="0">
                          <a:solidFill>
                            <a:schemeClr val="tx1"/>
                          </a:solidFill>
                          <a:effectLst/>
                        </a:rPr>
                        <a:t>Sonnentag</a:t>
                      </a:r>
                      <a:r>
                        <a:rPr lang="en-US" sz="1600" b="0" u="none" strike="noStrike" dirty="0" smtClean="0">
                          <a:solidFill>
                            <a:schemeClr val="tx1"/>
                          </a:solidFill>
                          <a:effectLst/>
                        </a:rPr>
                        <a:t> </a:t>
                      </a:r>
                      <a:r>
                        <a:rPr lang="en-US" sz="1600" b="0" u="none" strike="noStrike" dirty="0">
                          <a:solidFill>
                            <a:schemeClr val="tx1"/>
                          </a:solidFill>
                          <a:effectLst/>
                        </a:rPr>
                        <a:t>&amp; </a:t>
                      </a:r>
                      <a:r>
                        <a:rPr lang="en-US" sz="1600" b="0" u="none" strike="noStrike" dirty="0" err="1">
                          <a:solidFill>
                            <a:schemeClr val="tx1"/>
                          </a:solidFill>
                          <a:effectLst/>
                        </a:rPr>
                        <a:t>Kleine</a:t>
                      </a:r>
                      <a:r>
                        <a:rPr lang="en-US" sz="1600" b="0" u="none" strike="noStrike" dirty="0">
                          <a:solidFill>
                            <a:schemeClr val="tx1"/>
                          </a:solidFill>
                          <a:effectLst/>
                        </a:rPr>
                        <a:t> (2001)</a:t>
                      </a:r>
                      <a:endParaRPr lang="en-US" sz="1600" b="0" i="0" u="none" strike="noStrike" dirty="0">
                        <a:solidFill>
                          <a:schemeClr val="tx1"/>
                        </a:solidFill>
                        <a:effectLst/>
                        <a:latin typeface="Calibri" panose="020F0502020204030204" pitchFamily="34" charset="0"/>
                      </a:endParaRPr>
                    </a:p>
                  </a:txBody>
                  <a:tcPr marL="6350" marR="6350" marT="6350" marB="0" anchor="b"/>
                </a:tc>
              </a:tr>
              <a:tr h="184150">
                <a:tc>
                  <a:txBody>
                    <a:bodyPr/>
                    <a:lstStyle/>
                    <a:p>
                      <a:pPr algn="l" fontAlgn="b"/>
                      <a:r>
                        <a:rPr lang="en-US" sz="1600" b="0" u="none" strike="noStrike" dirty="0" smtClean="0">
                          <a:solidFill>
                            <a:schemeClr val="tx1"/>
                          </a:solidFill>
                          <a:effectLst/>
                        </a:rPr>
                        <a:t>14) </a:t>
                      </a:r>
                      <a:r>
                        <a:rPr lang="en-US" sz="1600" b="0" u="none" strike="noStrike" dirty="0" err="1" smtClean="0">
                          <a:solidFill>
                            <a:schemeClr val="tx1"/>
                          </a:solidFill>
                          <a:effectLst/>
                        </a:rPr>
                        <a:t>Starkes</a:t>
                      </a:r>
                      <a:r>
                        <a:rPr lang="en-US" sz="1600" b="0" u="none" strike="noStrike" dirty="0" smtClean="0">
                          <a:solidFill>
                            <a:schemeClr val="tx1"/>
                          </a:solidFill>
                          <a:effectLst/>
                        </a:rPr>
                        <a:t> </a:t>
                      </a:r>
                      <a:r>
                        <a:rPr lang="en-US" sz="1600" b="0" u="none" strike="noStrike" dirty="0">
                          <a:solidFill>
                            <a:schemeClr val="tx1"/>
                          </a:solidFill>
                          <a:effectLst/>
                        </a:rPr>
                        <a:t>et al. (1996)</a:t>
                      </a:r>
                      <a:endParaRPr lang="en-US" sz="1600" b="0" i="0" u="none" strike="noStrike" dirty="0">
                        <a:solidFill>
                          <a:schemeClr val="tx1"/>
                        </a:solidFill>
                        <a:effectLst/>
                        <a:latin typeface="Calibri" panose="020F0502020204030204" pitchFamily="34" charset="0"/>
                      </a:endParaRPr>
                    </a:p>
                  </a:txBody>
                  <a:tcPr marL="6350" marR="6350" marT="6350" marB="0" anchor="b"/>
                </a:tc>
              </a:tr>
              <a:tr h="184150">
                <a:tc>
                  <a:txBody>
                    <a:bodyPr/>
                    <a:lstStyle/>
                    <a:p>
                      <a:pPr algn="l" fontAlgn="b"/>
                      <a:r>
                        <a:rPr lang="en-US" sz="1600" b="0" u="none" strike="noStrike" dirty="0" smtClean="0">
                          <a:solidFill>
                            <a:schemeClr val="tx1"/>
                          </a:solidFill>
                          <a:effectLst/>
                        </a:rPr>
                        <a:t>15) </a:t>
                      </a:r>
                      <a:r>
                        <a:rPr lang="en-US" sz="1600" b="0" u="none" strike="noStrike" dirty="0" err="1" smtClean="0">
                          <a:solidFill>
                            <a:schemeClr val="tx1"/>
                          </a:solidFill>
                          <a:effectLst/>
                        </a:rPr>
                        <a:t>Tuffiash</a:t>
                      </a:r>
                      <a:r>
                        <a:rPr lang="en-US" sz="1600" b="0" u="none" strike="noStrike" dirty="0">
                          <a:solidFill>
                            <a:schemeClr val="tx1"/>
                          </a:solidFill>
                          <a:effectLst/>
                        </a:rPr>
                        <a:t>, </a:t>
                      </a:r>
                      <a:r>
                        <a:rPr lang="en-US" sz="1600" b="0" u="none" strike="noStrike" dirty="0" err="1">
                          <a:solidFill>
                            <a:schemeClr val="tx1"/>
                          </a:solidFill>
                          <a:effectLst/>
                        </a:rPr>
                        <a:t>Roring</a:t>
                      </a:r>
                      <a:r>
                        <a:rPr lang="en-US" sz="1600" b="0" u="none" strike="noStrike" dirty="0">
                          <a:solidFill>
                            <a:schemeClr val="tx1"/>
                          </a:solidFill>
                          <a:effectLst/>
                        </a:rPr>
                        <a:t>, &amp; Ericsson (2007)</a:t>
                      </a:r>
                      <a:endParaRPr lang="en-US" sz="1600" b="0" i="0" u="none" strike="noStrike" dirty="0">
                        <a:solidFill>
                          <a:schemeClr val="tx1"/>
                        </a:solidFill>
                        <a:effectLst/>
                        <a:latin typeface="Calibri" panose="020F0502020204030204" pitchFamily="34" charset="0"/>
                      </a:endParaRPr>
                    </a:p>
                  </a:txBody>
                  <a:tcPr marL="6350" marR="6350" marT="6350" marB="0" anchor="b"/>
                </a:tc>
              </a:tr>
              <a:tr h="184150">
                <a:tc>
                  <a:txBody>
                    <a:bodyPr/>
                    <a:lstStyle/>
                    <a:p>
                      <a:pPr algn="l" fontAlgn="b"/>
                      <a:r>
                        <a:rPr lang="en-US" sz="1600" b="0" u="none" strike="noStrike" dirty="0" smtClean="0">
                          <a:solidFill>
                            <a:schemeClr val="tx1"/>
                          </a:solidFill>
                          <a:effectLst/>
                        </a:rPr>
                        <a:t>16) Ward</a:t>
                      </a:r>
                      <a:r>
                        <a:rPr lang="en-US" sz="1600" b="0" u="none" strike="noStrike" dirty="0">
                          <a:solidFill>
                            <a:schemeClr val="tx1"/>
                          </a:solidFill>
                          <a:effectLst/>
                        </a:rPr>
                        <a:t>, Hodges, Williams, &amp; </a:t>
                      </a:r>
                      <a:r>
                        <a:rPr lang="en-US" sz="1600" b="0" u="none" strike="noStrike" dirty="0" err="1">
                          <a:solidFill>
                            <a:schemeClr val="tx1"/>
                          </a:solidFill>
                          <a:effectLst/>
                        </a:rPr>
                        <a:t>Starkes</a:t>
                      </a:r>
                      <a:r>
                        <a:rPr lang="en-US" sz="1600" b="0" u="none" strike="noStrike" dirty="0">
                          <a:solidFill>
                            <a:schemeClr val="tx1"/>
                          </a:solidFill>
                          <a:effectLst/>
                        </a:rPr>
                        <a:t> (2004)</a:t>
                      </a:r>
                      <a:endParaRPr lang="en-US" sz="1600" b="0" i="0" u="none" strike="noStrike" dirty="0">
                        <a:solidFill>
                          <a:schemeClr val="tx1"/>
                        </a:solidFill>
                        <a:effectLst/>
                        <a:latin typeface="Calibri" panose="020F0502020204030204" pitchFamily="34" charset="0"/>
                      </a:endParaRPr>
                    </a:p>
                  </a:txBody>
                  <a:tcPr marL="6350" marR="6350" marT="6350" marB="0" anchor="b"/>
                </a:tc>
              </a:tr>
              <a:tr h="184150">
                <a:tc>
                  <a:txBody>
                    <a:bodyPr/>
                    <a:lstStyle/>
                    <a:p>
                      <a:pPr algn="l" fontAlgn="b"/>
                      <a:r>
                        <a:rPr lang="en-US" sz="1600" b="0" u="none" strike="noStrike" dirty="0" smtClean="0">
                          <a:solidFill>
                            <a:schemeClr val="tx1"/>
                          </a:solidFill>
                          <a:effectLst/>
                        </a:rPr>
                        <a:t>17) Young </a:t>
                      </a:r>
                      <a:r>
                        <a:rPr lang="en-US" sz="1600" b="0" u="none" strike="noStrike" dirty="0">
                          <a:solidFill>
                            <a:schemeClr val="tx1"/>
                          </a:solidFill>
                          <a:effectLst/>
                        </a:rPr>
                        <a:t>(1998); Young et al. (2008) (cited in </a:t>
                      </a:r>
                      <a:r>
                        <a:rPr lang="en-US" sz="1600" b="0" u="none" strike="noStrike" dirty="0" err="1">
                          <a:solidFill>
                            <a:schemeClr val="tx1"/>
                          </a:solidFill>
                          <a:effectLst/>
                        </a:rPr>
                        <a:t>Starkes</a:t>
                      </a:r>
                      <a:r>
                        <a:rPr lang="en-US" sz="1600" b="0" u="none" strike="noStrike" dirty="0">
                          <a:solidFill>
                            <a:schemeClr val="tx1"/>
                          </a:solidFill>
                          <a:effectLst/>
                        </a:rPr>
                        <a:t> et al</a:t>
                      </a:r>
                      <a:r>
                        <a:rPr lang="en-US" sz="1600" b="0" u="none" strike="noStrike" dirty="0" smtClean="0">
                          <a:solidFill>
                            <a:schemeClr val="tx1"/>
                          </a:solidFill>
                          <a:effectLst/>
                        </a:rPr>
                        <a:t>.)</a:t>
                      </a:r>
                    </a:p>
                    <a:p>
                      <a:pPr algn="l" fontAlgn="b"/>
                      <a:r>
                        <a:rPr lang="en-US" sz="1600" b="0" u="none" strike="noStrike" dirty="0" smtClean="0">
                          <a:solidFill>
                            <a:srgbClr val="FF0000"/>
                          </a:solidFill>
                          <a:effectLst/>
                        </a:rPr>
                        <a:t>18) </a:t>
                      </a:r>
                      <a:r>
                        <a:rPr lang="en-US" sz="1600" dirty="0" smtClean="0">
                          <a:solidFill>
                            <a:srgbClr val="FF0000"/>
                          </a:solidFill>
                        </a:rPr>
                        <a:t>Law, </a:t>
                      </a:r>
                      <a:r>
                        <a:rPr lang="en-US" sz="1600" dirty="0" err="1" smtClean="0">
                          <a:solidFill>
                            <a:srgbClr val="FF0000"/>
                          </a:solidFill>
                        </a:rPr>
                        <a:t>Côté</a:t>
                      </a:r>
                      <a:r>
                        <a:rPr lang="en-US" sz="1600" dirty="0" smtClean="0">
                          <a:solidFill>
                            <a:srgbClr val="FF0000"/>
                          </a:solidFill>
                        </a:rPr>
                        <a:t>, &amp; Ericsson</a:t>
                      </a:r>
                      <a:r>
                        <a:rPr lang="en-US" sz="1600" baseline="0" dirty="0" smtClean="0">
                          <a:solidFill>
                            <a:srgbClr val="FF0000"/>
                          </a:solidFill>
                        </a:rPr>
                        <a:t> (</a:t>
                      </a:r>
                      <a:r>
                        <a:rPr lang="en-US" sz="1600" dirty="0" smtClean="0">
                          <a:solidFill>
                            <a:srgbClr val="FF0000"/>
                          </a:solidFill>
                        </a:rPr>
                        <a:t>2007)*</a:t>
                      </a:r>
                      <a:r>
                        <a:rPr lang="en-US" sz="1600" b="0" u="none" strike="noStrike" dirty="0" smtClean="0">
                          <a:solidFill>
                            <a:srgbClr val="FF0000"/>
                          </a:solidFill>
                          <a:effectLst/>
                        </a:rPr>
                        <a:t> </a:t>
                      </a:r>
                    </a:p>
                  </a:txBody>
                  <a:tcPr marL="6350" marR="6350" marT="6350" marB="0" anchor="b"/>
                </a:tc>
              </a:tr>
            </a:tbl>
          </a:graphicData>
        </a:graphic>
      </p:graphicFrame>
      <p:sp>
        <p:nvSpPr>
          <p:cNvPr id="2" name="TextBox 1"/>
          <p:cNvSpPr txBox="1"/>
          <p:nvPr/>
        </p:nvSpPr>
        <p:spPr>
          <a:xfrm>
            <a:off x="5665469" y="5117086"/>
            <a:ext cx="6267451" cy="1569660"/>
          </a:xfrm>
          <a:prstGeom prst="rect">
            <a:avLst/>
          </a:prstGeom>
          <a:noFill/>
        </p:spPr>
        <p:txBody>
          <a:bodyPr wrap="square" rtlCol="0">
            <a:spAutoFit/>
          </a:bodyPr>
          <a:lstStyle/>
          <a:p>
            <a:r>
              <a:rPr lang="en-US" sz="1200" i="1" dirty="0"/>
              <a:t>S</a:t>
            </a:r>
            <a:r>
              <a:rPr lang="en-US" sz="1200" i="1" dirty="0" smtClean="0"/>
              <a:t>tudies included in </a:t>
            </a:r>
            <a:r>
              <a:rPr lang="en-US" sz="1200" i="1" dirty="0" err="1" smtClean="0"/>
              <a:t>Macnamara</a:t>
            </a:r>
            <a:r>
              <a:rPr lang="en-US" sz="1200" i="1" dirty="0" smtClean="0"/>
              <a:t> et al.’s (2014) meta-analysis that Ericsson and colleagues have used to argue for the importance of </a:t>
            </a:r>
            <a:r>
              <a:rPr lang="en-US" sz="1200" dirty="0" smtClean="0"/>
              <a:t>“</a:t>
            </a:r>
            <a:r>
              <a:rPr lang="en-US" sz="1200" i="1" dirty="0" smtClean="0"/>
              <a:t>deliberate practice” (also one dissertation supervised by Ericsson). *</a:t>
            </a:r>
            <a:r>
              <a:rPr lang="en-US" sz="1200" dirty="0" smtClean="0"/>
              <a:t>Law, </a:t>
            </a:r>
            <a:r>
              <a:rPr lang="en-US" sz="1200" dirty="0" err="1" smtClean="0"/>
              <a:t>Côté</a:t>
            </a:r>
            <a:r>
              <a:rPr lang="en-US" sz="1200" dirty="0" smtClean="0"/>
              <a:t>, &amp; Ericsson (2007) met the inclusion criteria, but was excluded from the meta-analysis because the effect size exceeded </a:t>
            </a:r>
            <a:r>
              <a:rPr lang="en-US" sz="1200" i="1" dirty="0" smtClean="0"/>
              <a:t>r</a:t>
            </a:r>
            <a:r>
              <a:rPr lang="en-US" sz="1200" dirty="0" smtClean="0"/>
              <a:t> = 1.0.</a:t>
            </a:r>
          </a:p>
          <a:p>
            <a:endParaRPr lang="en-US" sz="1200" i="1" dirty="0"/>
          </a:p>
          <a:p>
            <a:r>
              <a:rPr lang="en-US" sz="1200" i="1" dirty="0" smtClean="0"/>
              <a:t>Several of these articles included multiple studies, so the number of studies included in the meta-analysis that Ericsson has used to support “deliberate practice” view is even greater than 17 (about 1/4 of all studies in meta-analysis). </a:t>
            </a:r>
            <a:endParaRPr lang="en-US" sz="1200" i="1" dirty="0"/>
          </a:p>
        </p:txBody>
      </p:sp>
    </p:spTree>
    <p:extLst>
      <p:ext uri="{BB962C8B-B14F-4D97-AF65-F5344CB8AC3E}">
        <p14:creationId xmlns:p14="http://schemas.microsoft.com/office/powerpoint/2010/main" val="16669866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38400" y="1905001"/>
            <a:ext cx="6819900" cy="1200329"/>
          </a:xfrm>
          <a:prstGeom prst="rect">
            <a:avLst/>
          </a:prstGeom>
          <a:noFill/>
        </p:spPr>
        <p:txBody>
          <a:bodyPr wrap="square" rtlCol="0">
            <a:spAutoFit/>
          </a:bodyPr>
          <a:lstStyle/>
          <a:p>
            <a:endParaRPr lang="en-US" sz="4000" dirty="0"/>
          </a:p>
          <a:p>
            <a:endParaRPr lang="en-US" sz="3200" dirty="0"/>
          </a:p>
        </p:txBody>
      </p:sp>
      <p:sp>
        <p:nvSpPr>
          <p:cNvPr id="7" name="TextBox 6"/>
          <p:cNvSpPr txBox="1"/>
          <p:nvPr/>
        </p:nvSpPr>
        <p:spPr>
          <a:xfrm>
            <a:off x="1044455" y="470722"/>
            <a:ext cx="4137152" cy="6740307"/>
          </a:xfrm>
          <a:prstGeom prst="rect">
            <a:avLst/>
          </a:prstGeom>
          <a:noFill/>
        </p:spPr>
        <p:txBody>
          <a:bodyPr wrap="square" rtlCol="0">
            <a:spAutoFit/>
          </a:bodyPr>
          <a:lstStyle/>
          <a:p>
            <a:r>
              <a:rPr lang="en-US" sz="1600" b="1" dirty="0"/>
              <a:t>Ericsson and Pool also refer to Ericsson’s (2014) unpublished critique of </a:t>
            </a:r>
            <a:r>
              <a:rPr lang="en-US" sz="1600" b="1" dirty="0" err="1"/>
              <a:t>Macnamara</a:t>
            </a:r>
            <a:r>
              <a:rPr lang="en-US" sz="1600" b="1" dirty="0"/>
              <a:t>, Hambrick, and Oswald’s (2014) meta-analysis in which Ericsson argues that only one study (Ericsson et al., 1993, Study 2) meets his criteria for accurately estimating the relationship between deliberate practice and performance. However, as shown at right, Ericsson (2014) rejects numerous studies that he and his </a:t>
            </a:r>
            <a:r>
              <a:rPr lang="en-US" sz="1600" b="1" dirty="0" smtClean="0"/>
              <a:t>colleagues </a:t>
            </a:r>
            <a:r>
              <a:rPr lang="en-US" sz="1600" b="1" dirty="0"/>
              <a:t>used to argue for the importance of “deliberate practice</a:t>
            </a:r>
            <a:r>
              <a:rPr lang="en-US" sz="1600" b="1" dirty="0" smtClean="0"/>
              <a:t>” (again, see </a:t>
            </a:r>
            <a:r>
              <a:rPr lang="en-US" sz="1600" b="1" dirty="0"/>
              <a:t>direct quotations on later slides). Most perplexing, </a:t>
            </a:r>
            <a:r>
              <a:rPr lang="en-US" sz="1600" b="1" dirty="0" smtClean="0"/>
              <a:t>Ericsson rejects </a:t>
            </a:r>
            <a:r>
              <a:rPr lang="en-US" sz="1600" b="1" dirty="0"/>
              <a:t>several of his own studies that he has used to argue for the importance of “deliberate </a:t>
            </a:r>
            <a:r>
              <a:rPr lang="en-US" sz="1600" b="1" dirty="0" smtClean="0"/>
              <a:t>practice.” As </a:t>
            </a:r>
            <a:r>
              <a:rPr lang="en-US" sz="1600" b="1" dirty="0"/>
              <a:t>we have </a:t>
            </a:r>
            <a:r>
              <a:rPr lang="en-US" sz="1600" b="1" dirty="0">
                <a:hlinkClick r:id="rId2"/>
              </a:rPr>
              <a:t>noted</a:t>
            </a:r>
            <a:r>
              <a:rPr lang="en-US" sz="1600" b="1" dirty="0"/>
              <a:t>, using studies to argue for a theory, and then later rejecting the same studies as insufficient for evaluating </a:t>
            </a:r>
            <a:r>
              <a:rPr lang="en-US" sz="1600" b="1" dirty="0" smtClean="0"/>
              <a:t>that theory</a:t>
            </a:r>
            <a:r>
              <a:rPr lang="en-US" sz="1600" b="1" dirty="0"/>
              <a:t>, seems like a major problem from a </a:t>
            </a:r>
            <a:r>
              <a:rPr lang="en-US" sz="1600" b="1" dirty="0" smtClean="0"/>
              <a:t>falsifiability </a:t>
            </a:r>
            <a:r>
              <a:rPr lang="en-US" sz="1600" b="1" dirty="0"/>
              <a:t>perspective. Ericsson’s unpublished critique can be found here:</a:t>
            </a:r>
          </a:p>
          <a:p>
            <a:endParaRPr lang="en-US" sz="1600" b="1" dirty="0"/>
          </a:p>
          <a:p>
            <a:r>
              <a:rPr lang="en-US" sz="1600" b="1" dirty="0">
                <a:hlinkClick r:id="rId3"/>
              </a:rPr>
              <a:t>https://</a:t>
            </a:r>
            <a:r>
              <a:rPr lang="en-US" sz="1600" b="1" dirty="0" smtClean="0">
                <a:hlinkClick r:id="rId3"/>
              </a:rPr>
              <a:t>psy.fsu.edu/faculty/ericsson/ericsson.hp.html</a:t>
            </a:r>
            <a:endParaRPr lang="en-US" sz="1600" b="1" dirty="0" smtClean="0"/>
          </a:p>
          <a:p>
            <a:endParaRPr lang="en-US" sz="1600" b="1" dirty="0" smtClean="0"/>
          </a:p>
          <a:p>
            <a:endParaRPr lang="en-US" sz="1600" b="1" dirty="0"/>
          </a:p>
          <a:p>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2753822772"/>
              </p:ext>
            </p:extLst>
          </p:nvPr>
        </p:nvGraphicFramePr>
        <p:xfrm>
          <a:off x="5665468" y="368395"/>
          <a:ext cx="6267452" cy="4253230"/>
        </p:xfrm>
        <a:graphic>
          <a:graphicData uri="http://schemas.openxmlformats.org/drawingml/2006/table">
            <a:tbl>
              <a:tblPr>
                <a:tableStyleId>{5C22544A-7EE6-4342-B048-85BDC9FD1C3A}</a:tableStyleId>
              </a:tblPr>
              <a:tblGrid>
                <a:gridCol w="6267452"/>
              </a:tblGrid>
              <a:tr h="250190">
                <a:tc>
                  <a:txBody>
                    <a:bodyPr/>
                    <a:lstStyle/>
                    <a:p>
                      <a:pPr algn="l" fontAlgn="b"/>
                      <a:r>
                        <a:rPr lang="en-US" sz="1600" u="none" strike="noStrike" dirty="0" smtClean="0">
                          <a:effectLst/>
                        </a:rPr>
                        <a:t>1)</a:t>
                      </a:r>
                      <a:r>
                        <a:rPr lang="en-US" sz="1600" u="none" strike="noStrike" baseline="0" dirty="0" smtClean="0">
                          <a:effectLst/>
                        </a:rPr>
                        <a:t> </a:t>
                      </a:r>
                      <a:r>
                        <a:rPr lang="en-US" sz="1600" u="none" strike="noStrike" dirty="0" err="1" smtClean="0">
                          <a:effectLst/>
                        </a:rPr>
                        <a:t>Charness</a:t>
                      </a:r>
                      <a:r>
                        <a:rPr lang="en-US" sz="1600" u="none" strike="noStrike" dirty="0">
                          <a:effectLst/>
                        </a:rPr>
                        <a:t>, </a:t>
                      </a:r>
                      <a:r>
                        <a:rPr lang="en-US" sz="1600" u="none" strike="noStrike" dirty="0" err="1">
                          <a:effectLst/>
                        </a:rPr>
                        <a:t>Tuffiash</a:t>
                      </a:r>
                      <a:r>
                        <a:rPr lang="en-US" sz="1600" u="none" strike="noStrike" dirty="0">
                          <a:effectLst/>
                        </a:rPr>
                        <a:t>, </a:t>
                      </a:r>
                      <a:r>
                        <a:rPr lang="en-US" sz="1600" u="none" strike="noStrike" dirty="0" err="1">
                          <a:effectLst/>
                        </a:rPr>
                        <a:t>Krampe</a:t>
                      </a:r>
                      <a:r>
                        <a:rPr lang="en-US" sz="1600" u="none" strike="noStrike" dirty="0">
                          <a:effectLst/>
                        </a:rPr>
                        <a:t>, </a:t>
                      </a:r>
                      <a:r>
                        <a:rPr lang="en-US" sz="1600" u="none" strike="noStrike" dirty="0" err="1">
                          <a:effectLst/>
                        </a:rPr>
                        <a:t>Reingold</a:t>
                      </a:r>
                      <a:r>
                        <a:rPr lang="en-US" sz="1600" u="none" strike="noStrike" dirty="0">
                          <a:effectLst/>
                        </a:rPr>
                        <a:t>, &amp; </a:t>
                      </a:r>
                      <a:r>
                        <a:rPr lang="en-US" sz="1600" u="none" strike="noStrike" dirty="0" err="1">
                          <a:effectLst/>
                        </a:rPr>
                        <a:t>Vasyukova</a:t>
                      </a:r>
                      <a:r>
                        <a:rPr lang="en-US" sz="1600" u="none" strike="noStrike" dirty="0">
                          <a:effectLst/>
                        </a:rPr>
                        <a:t> (2005</a:t>
                      </a:r>
                      <a:r>
                        <a:rPr lang="en-US" sz="1600" u="none" strike="noStrike" dirty="0" smtClean="0">
                          <a:effectLst/>
                        </a:rPr>
                        <a:t>)</a:t>
                      </a:r>
                      <a:endParaRPr lang="en-US" sz="1600" b="0"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n-US" sz="1600" u="none" strike="noStrike" dirty="0" smtClean="0">
                          <a:effectLst/>
                        </a:rPr>
                        <a:t>2) de </a:t>
                      </a:r>
                      <a:r>
                        <a:rPr lang="en-US" sz="1600" u="none" strike="noStrike" dirty="0">
                          <a:effectLst/>
                        </a:rPr>
                        <a:t>Bruin, </a:t>
                      </a:r>
                      <a:r>
                        <a:rPr lang="en-US" sz="1600" u="none" strike="noStrike" dirty="0" err="1">
                          <a:effectLst/>
                        </a:rPr>
                        <a:t>Rikers</a:t>
                      </a:r>
                      <a:r>
                        <a:rPr lang="en-US" sz="1600" u="none" strike="noStrike" dirty="0">
                          <a:effectLst/>
                        </a:rPr>
                        <a:t>, &amp; Schmidt (2007)</a:t>
                      </a:r>
                      <a:endParaRPr lang="en-US" sz="1600" b="0"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n-US" sz="1600" b="1" u="none" strike="noStrike" dirty="0" smtClean="0">
                          <a:solidFill>
                            <a:srgbClr val="FF0000"/>
                          </a:solidFill>
                          <a:effectLst/>
                        </a:rPr>
                        <a:t>3) Duckworth</a:t>
                      </a:r>
                      <a:r>
                        <a:rPr lang="en-US" sz="1600" b="1" u="none" strike="noStrike" dirty="0">
                          <a:solidFill>
                            <a:srgbClr val="FF0000"/>
                          </a:solidFill>
                          <a:effectLst/>
                        </a:rPr>
                        <a:t>, Kirby, </a:t>
                      </a:r>
                      <a:r>
                        <a:rPr lang="en-US" sz="1600" b="1" u="none" strike="noStrike" dirty="0" err="1">
                          <a:solidFill>
                            <a:srgbClr val="FF0000"/>
                          </a:solidFill>
                          <a:effectLst/>
                        </a:rPr>
                        <a:t>Tsukayama</a:t>
                      </a:r>
                      <a:r>
                        <a:rPr lang="en-US" sz="1600" b="1" u="none" strike="noStrike" dirty="0">
                          <a:solidFill>
                            <a:srgbClr val="FF0000"/>
                          </a:solidFill>
                          <a:effectLst/>
                        </a:rPr>
                        <a:t>, </a:t>
                      </a:r>
                      <a:r>
                        <a:rPr lang="en-US" sz="1600" b="1" u="none" strike="noStrike" dirty="0" err="1">
                          <a:solidFill>
                            <a:srgbClr val="FF0000"/>
                          </a:solidFill>
                          <a:effectLst/>
                        </a:rPr>
                        <a:t>Berstein</a:t>
                      </a:r>
                      <a:r>
                        <a:rPr lang="en-US" sz="1600" b="1" u="none" strike="noStrike" dirty="0">
                          <a:solidFill>
                            <a:srgbClr val="FF0000"/>
                          </a:solidFill>
                          <a:effectLst/>
                        </a:rPr>
                        <a:t>, &amp; Ericsson (2011)</a:t>
                      </a:r>
                      <a:endParaRPr lang="en-US" sz="1600" b="1" i="0" u="none" strike="noStrike" dirty="0">
                        <a:solidFill>
                          <a:srgbClr val="FF0000"/>
                        </a:solidFill>
                        <a:effectLst/>
                        <a:latin typeface="Calibri" panose="020F0502020204030204" pitchFamily="34" charset="0"/>
                      </a:endParaRPr>
                    </a:p>
                  </a:txBody>
                  <a:tcPr marL="6350" marR="6350" marT="6350" marB="0" anchor="b"/>
                </a:tc>
              </a:tr>
              <a:tr h="184150">
                <a:tc>
                  <a:txBody>
                    <a:bodyPr/>
                    <a:lstStyle/>
                    <a:p>
                      <a:pPr algn="l" fontAlgn="b"/>
                      <a:r>
                        <a:rPr lang="en-US" sz="1600" b="1" u="none" strike="noStrike" dirty="0" smtClean="0">
                          <a:solidFill>
                            <a:srgbClr val="FF0000"/>
                          </a:solidFill>
                          <a:effectLst/>
                        </a:rPr>
                        <a:t>4) Duffy</a:t>
                      </a:r>
                      <a:r>
                        <a:rPr lang="en-US" sz="1600" b="1" u="none" strike="noStrike" dirty="0">
                          <a:solidFill>
                            <a:srgbClr val="FF0000"/>
                          </a:solidFill>
                          <a:effectLst/>
                        </a:rPr>
                        <a:t>, Baluch, &amp; Ericsson (2004)</a:t>
                      </a:r>
                      <a:endParaRPr lang="en-US" sz="1600" b="1" i="0" u="none" strike="noStrike" dirty="0">
                        <a:solidFill>
                          <a:srgbClr val="FF0000"/>
                        </a:solidFill>
                        <a:effectLst/>
                        <a:latin typeface="Calibri" panose="020F0502020204030204" pitchFamily="34" charset="0"/>
                      </a:endParaRPr>
                    </a:p>
                  </a:txBody>
                  <a:tcPr marL="6350" marR="6350" marT="6350" marB="0" anchor="b"/>
                </a:tc>
              </a:tr>
              <a:tr h="184150">
                <a:tc>
                  <a:txBody>
                    <a:bodyPr/>
                    <a:lstStyle/>
                    <a:p>
                      <a:pPr algn="l" fontAlgn="b"/>
                      <a:r>
                        <a:rPr lang="en-US" sz="1600" b="1" u="none" strike="noStrike" dirty="0" smtClean="0">
                          <a:solidFill>
                            <a:srgbClr val="FF0000"/>
                          </a:solidFill>
                          <a:effectLst/>
                        </a:rPr>
                        <a:t>5) Ericsson</a:t>
                      </a:r>
                      <a:r>
                        <a:rPr lang="en-US" sz="1600" b="1" u="none" strike="noStrike" dirty="0">
                          <a:solidFill>
                            <a:srgbClr val="FF0000"/>
                          </a:solidFill>
                          <a:effectLst/>
                        </a:rPr>
                        <a:t>, </a:t>
                      </a:r>
                      <a:r>
                        <a:rPr lang="en-US" sz="1600" b="1" u="none" strike="noStrike" dirty="0" err="1">
                          <a:solidFill>
                            <a:srgbClr val="FF0000"/>
                          </a:solidFill>
                          <a:effectLst/>
                        </a:rPr>
                        <a:t>Krampe</a:t>
                      </a:r>
                      <a:r>
                        <a:rPr lang="en-US" sz="1600" b="1" u="none" strike="noStrike" dirty="0">
                          <a:solidFill>
                            <a:srgbClr val="FF0000"/>
                          </a:solidFill>
                          <a:effectLst/>
                        </a:rPr>
                        <a:t>, &amp; </a:t>
                      </a:r>
                      <a:r>
                        <a:rPr lang="en-US" sz="1600" b="1" u="none" strike="noStrike" dirty="0" err="1">
                          <a:solidFill>
                            <a:srgbClr val="FF0000"/>
                          </a:solidFill>
                          <a:effectLst/>
                        </a:rPr>
                        <a:t>Tesch-Römer</a:t>
                      </a:r>
                      <a:r>
                        <a:rPr lang="en-US" sz="1600" b="1" u="none" strike="noStrike" dirty="0">
                          <a:solidFill>
                            <a:srgbClr val="FF0000"/>
                          </a:solidFill>
                          <a:effectLst/>
                        </a:rPr>
                        <a:t> (1993) - Study 1</a:t>
                      </a:r>
                      <a:endParaRPr lang="en-US" sz="1600" b="1" i="0" u="none" strike="noStrike" dirty="0">
                        <a:solidFill>
                          <a:srgbClr val="FF0000"/>
                        </a:solidFill>
                        <a:effectLst/>
                        <a:latin typeface="Calibri" panose="020F0502020204030204" pitchFamily="34" charset="0"/>
                      </a:endParaRPr>
                    </a:p>
                  </a:txBody>
                  <a:tcPr marL="6350" marR="6350" marT="6350" marB="0" anchor="b"/>
                </a:tc>
              </a:tr>
              <a:tr h="184150">
                <a:tc>
                  <a:txBody>
                    <a:bodyPr/>
                    <a:lstStyle/>
                    <a:p>
                      <a:pPr algn="l" fontAlgn="b"/>
                      <a:r>
                        <a:rPr lang="en-US" sz="1600" b="1" u="none" strike="noStrike" dirty="0" smtClean="0">
                          <a:solidFill>
                            <a:srgbClr val="FF0000"/>
                          </a:solidFill>
                          <a:effectLst/>
                        </a:rPr>
                        <a:t>6) Harris </a:t>
                      </a:r>
                      <a:r>
                        <a:rPr lang="en-US" sz="1600" b="1" u="none" strike="noStrike" dirty="0">
                          <a:solidFill>
                            <a:srgbClr val="FF0000"/>
                          </a:solidFill>
                          <a:effectLst/>
                        </a:rPr>
                        <a:t>(2008</a:t>
                      </a:r>
                      <a:r>
                        <a:rPr lang="en-US" sz="1600" b="1" u="none" strike="noStrike" dirty="0" smtClean="0">
                          <a:solidFill>
                            <a:srgbClr val="FF0000"/>
                          </a:solidFill>
                          <a:effectLst/>
                        </a:rPr>
                        <a:t>) (dissertation supervised by Ericsson)</a:t>
                      </a:r>
                      <a:endParaRPr lang="en-US" sz="1600" b="1" i="0" u="none" strike="noStrike" dirty="0">
                        <a:solidFill>
                          <a:srgbClr val="FF0000"/>
                        </a:solidFill>
                        <a:effectLst/>
                        <a:latin typeface="Calibri" panose="020F0502020204030204" pitchFamily="34" charset="0"/>
                      </a:endParaRPr>
                    </a:p>
                  </a:txBody>
                  <a:tcPr marL="6350" marR="6350" marT="6350" marB="0" anchor="b"/>
                </a:tc>
              </a:tr>
              <a:tr h="184150">
                <a:tc>
                  <a:txBody>
                    <a:bodyPr/>
                    <a:lstStyle/>
                    <a:p>
                      <a:pPr algn="l" fontAlgn="b"/>
                      <a:r>
                        <a:rPr lang="en-US" sz="1600" u="none" strike="noStrike" dirty="0" smtClean="0">
                          <a:effectLst/>
                        </a:rPr>
                        <a:t>7) </a:t>
                      </a:r>
                      <a:r>
                        <a:rPr lang="en-US" sz="1600" u="none" strike="noStrike" dirty="0" err="1" smtClean="0">
                          <a:effectLst/>
                        </a:rPr>
                        <a:t>Helsen</a:t>
                      </a:r>
                      <a:r>
                        <a:rPr lang="en-US" sz="1600" u="none" strike="noStrike" dirty="0">
                          <a:effectLst/>
                        </a:rPr>
                        <a:t>, Strakes, &amp; Hodges (1998</a:t>
                      </a:r>
                      <a:r>
                        <a:rPr lang="en-US" sz="1600" u="none" strike="noStrike" dirty="0" smtClean="0">
                          <a:effectLst/>
                        </a:rPr>
                        <a:t>)</a:t>
                      </a:r>
                      <a:endParaRPr lang="en-US" sz="1600" b="0"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n-US" sz="1600" u="none" strike="noStrike" dirty="0" smtClean="0">
                          <a:effectLst/>
                        </a:rPr>
                        <a:t>8) Hodges </a:t>
                      </a:r>
                      <a:r>
                        <a:rPr lang="en-US" sz="1600" u="none" strike="noStrike" dirty="0">
                          <a:effectLst/>
                        </a:rPr>
                        <a:t>&amp; </a:t>
                      </a:r>
                      <a:r>
                        <a:rPr lang="en-US" sz="1600" u="none" strike="noStrike" dirty="0" err="1">
                          <a:effectLst/>
                        </a:rPr>
                        <a:t>Starkes</a:t>
                      </a:r>
                      <a:r>
                        <a:rPr lang="en-US" sz="1600" u="none" strike="noStrike" dirty="0">
                          <a:effectLst/>
                        </a:rPr>
                        <a:t> (1996)</a:t>
                      </a:r>
                      <a:endParaRPr lang="en-US" sz="1600" b="0"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n-US" sz="1600" u="none" strike="noStrike" dirty="0" smtClean="0">
                          <a:effectLst/>
                        </a:rPr>
                        <a:t>9) Hodges</a:t>
                      </a:r>
                      <a:r>
                        <a:rPr lang="en-US" sz="1600" u="none" strike="noStrike" dirty="0">
                          <a:effectLst/>
                        </a:rPr>
                        <a:t>, Kerr, </a:t>
                      </a:r>
                      <a:r>
                        <a:rPr lang="en-US" sz="1600" u="none" strike="noStrike" dirty="0" err="1">
                          <a:effectLst/>
                        </a:rPr>
                        <a:t>Starkes</a:t>
                      </a:r>
                      <a:r>
                        <a:rPr lang="en-US" sz="1600" u="none" strike="noStrike" dirty="0">
                          <a:effectLst/>
                        </a:rPr>
                        <a:t>, Weir, &amp; </a:t>
                      </a:r>
                      <a:r>
                        <a:rPr lang="en-US" sz="1600" u="none" strike="noStrike" dirty="0" err="1">
                          <a:effectLst/>
                        </a:rPr>
                        <a:t>Nananidou</a:t>
                      </a:r>
                      <a:r>
                        <a:rPr lang="en-US" sz="1600" u="none" strike="noStrike" dirty="0">
                          <a:effectLst/>
                        </a:rPr>
                        <a:t> (2004)</a:t>
                      </a:r>
                      <a:endParaRPr lang="en-US" sz="1600" b="0"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n-US" sz="1600" b="1" u="none" strike="noStrike" dirty="0" smtClean="0">
                          <a:solidFill>
                            <a:srgbClr val="FF0000"/>
                          </a:solidFill>
                          <a:effectLst/>
                        </a:rPr>
                        <a:t>10) Hutchinson</a:t>
                      </a:r>
                      <a:r>
                        <a:rPr lang="en-US" sz="1600" b="1" u="none" strike="noStrike" dirty="0">
                          <a:solidFill>
                            <a:srgbClr val="FF0000"/>
                          </a:solidFill>
                          <a:effectLst/>
                        </a:rPr>
                        <a:t>, Sachs-Ericsson, &amp; Ericsson (2013)</a:t>
                      </a:r>
                      <a:endParaRPr lang="en-US" sz="1600" b="1" i="0" u="none" strike="noStrike" dirty="0">
                        <a:solidFill>
                          <a:srgbClr val="FF0000"/>
                        </a:solidFill>
                        <a:effectLst/>
                        <a:latin typeface="Calibri" panose="020F0502020204030204" pitchFamily="34" charset="0"/>
                      </a:endParaRPr>
                    </a:p>
                  </a:txBody>
                  <a:tcPr marL="6350" marR="6350" marT="6350" marB="0" anchor="b"/>
                </a:tc>
              </a:tr>
              <a:tr h="184150">
                <a:tc>
                  <a:txBody>
                    <a:bodyPr/>
                    <a:lstStyle/>
                    <a:p>
                      <a:pPr algn="l" fontAlgn="b"/>
                      <a:r>
                        <a:rPr lang="en-US" sz="1600" b="1" u="none" strike="noStrike" dirty="0" smtClean="0">
                          <a:solidFill>
                            <a:srgbClr val="FF0000"/>
                          </a:solidFill>
                          <a:effectLst/>
                        </a:rPr>
                        <a:t>11) </a:t>
                      </a:r>
                      <a:r>
                        <a:rPr lang="en-US" sz="1600" b="1" u="none" strike="noStrike" dirty="0" err="1" smtClean="0">
                          <a:solidFill>
                            <a:srgbClr val="FF0000"/>
                          </a:solidFill>
                          <a:effectLst/>
                        </a:rPr>
                        <a:t>Krampe</a:t>
                      </a:r>
                      <a:r>
                        <a:rPr lang="en-US" sz="1600" b="1" u="none" strike="noStrike" dirty="0" smtClean="0">
                          <a:solidFill>
                            <a:srgbClr val="FF0000"/>
                          </a:solidFill>
                          <a:effectLst/>
                        </a:rPr>
                        <a:t> </a:t>
                      </a:r>
                      <a:r>
                        <a:rPr lang="en-US" sz="1600" b="1" u="none" strike="noStrike" dirty="0">
                          <a:solidFill>
                            <a:srgbClr val="FF0000"/>
                          </a:solidFill>
                          <a:effectLst/>
                        </a:rPr>
                        <a:t>&amp; Ericsson (1993)</a:t>
                      </a:r>
                      <a:endParaRPr lang="en-US" sz="1600" b="1" i="0" u="none" strike="noStrike" dirty="0">
                        <a:solidFill>
                          <a:srgbClr val="FF0000"/>
                        </a:solidFill>
                        <a:effectLst/>
                        <a:latin typeface="Calibri" panose="020F0502020204030204" pitchFamily="34" charset="0"/>
                      </a:endParaRPr>
                    </a:p>
                  </a:txBody>
                  <a:tcPr marL="6350" marR="6350" marT="6350" marB="0" anchor="b"/>
                </a:tc>
              </a:tr>
              <a:tr h="184150">
                <a:tc>
                  <a:txBody>
                    <a:bodyPr/>
                    <a:lstStyle/>
                    <a:p>
                      <a:pPr algn="l" fontAlgn="b"/>
                      <a:r>
                        <a:rPr lang="en-US" sz="1600" u="none" strike="noStrike" dirty="0" smtClean="0">
                          <a:effectLst/>
                        </a:rPr>
                        <a:t>12) </a:t>
                      </a:r>
                      <a:r>
                        <a:rPr lang="en-US" sz="1600" u="none" strike="noStrike" dirty="0" err="1" smtClean="0">
                          <a:effectLst/>
                        </a:rPr>
                        <a:t>Sloboda</a:t>
                      </a:r>
                      <a:r>
                        <a:rPr lang="en-US" sz="1600" u="none" strike="noStrike" dirty="0" smtClean="0">
                          <a:effectLst/>
                        </a:rPr>
                        <a:t> et al. </a:t>
                      </a:r>
                      <a:r>
                        <a:rPr lang="en-US" sz="1600" u="none" strike="noStrike" dirty="0">
                          <a:effectLst/>
                        </a:rPr>
                        <a:t>(1996)</a:t>
                      </a:r>
                      <a:endParaRPr lang="en-US" sz="1600" b="0"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n-US" sz="1600" u="none" strike="noStrike" dirty="0" smtClean="0">
                          <a:effectLst/>
                        </a:rPr>
                        <a:t>13)</a:t>
                      </a:r>
                      <a:r>
                        <a:rPr lang="en-US" sz="1600" u="none" strike="noStrike" baseline="0" dirty="0" smtClean="0">
                          <a:effectLst/>
                        </a:rPr>
                        <a:t> </a:t>
                      </a:r>
                      <a:r>
                        <a:rPr lang="en-US" sz="1600" u="none" strike="noStrike" dirty="0" err="1" smtClean="0">
                          <a:effectLst/>
                        </a:rPr>
                        <a:t>Sonnentag</a:t>
                      </a:r>
                      <a:r>
                        <a:rPr lang="en-US" sz="1600" u="none" strike="noStrike" dirty="0" smtClean="0">
                          <a:effectLst/>
                        </a:rPr>
                        <a:t> </a:t>
                      </a:r>
                      <a:r>
                        <a:rPr lang="en-US" sz="1600" u="none" strike="noStrike" dirty="0">
                          <a:effectLst/>
                        </a:rPr>
                        <a:t>&amp; </a:t>
                      </a:r>
                      <a:r>
                        <a:rPr lang="en-US" sz="1600" u="none" strike="noStrike" dirty="0" err="1">
                          <a:effectLst/>
                        </a:rPr>
                        <a:t>Kleine</a:t>
                      </a:r>
                      <a:r>
                        <a:rPr lang="en-US" sz="1600" u="none" strike="noStrike" dirty="0">
                          <a:effectLst/>
                        </a:rPr>
                        <a:t> (2001)</a:t>
                      </a:r>
                      <a:endParaRPr lang="en-US" sz="1600" b="0"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n-US" sz="1600" u="none" strike="noStrike" dirty="0" smtClean="0">
                          <a:effectLst/>
                        </a:rPr>
                        <a:t>14) </a:t>
                      </a:r>
                      <a:r>
                        <a:rPr lang="en-US" sz="1600" u="none" strike="noStrike" dirty="0" err="1" smtClean="0">
                          <a:effectLst/>
                        </a:rPr>
                        <a:t>Starkes</a:t>
                      </a:r>
                      <a:r>
                        <a:rPr lang="en-US" sz="1600" u="none" strike="noStrike" dirty="0" smtClean="0">
                          <a:effectLst/>
                        </a:rPr>
                        <a:t> </a:t>
                      </a:r>
                      <a:r>
                        <a:rPr lang="en-US" sz="1600" u="none" strike="noStrike" dirty="0">
                          <a:effectLst/>
                        </a:rPr>
                        <a:t>et al. (1996)</a:t>
                      </a:r>
                      <a:endParaRPr lang="en-US" sz="1600" b="0"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n-US" sz="1600" b="1" u="none" strike="noStrike" dirty="0" smtClean="0">
                          <a:solidFill>
                            <a:srgbClr val="FF0000"/>
                          </a:solidFill>
                          <a:effectLst/>
                        </a:rPr>
                        <a:t>15) </a:t>
                      </a:r>
                      <a:r>
                        <a:rPr lang="en-US" sz="1600" b="1" u="none" strike="noStrike" dirty="0" err="1" smtClean="0">
                          <a:solidFill>
                            <a:srgbClr val="FF0000"/>
                          </a:solidFill>
                          <a:effectLst/>
                        </a:rPr>
                        <a:t>Tuffiash</a:t>
                      </a:r>
                      <a:r>
                        <a:rPr lang="en-US" sz="1600" b="1" u="none" strike="noStrike" dirty="0">
                          <a:solidFill>
                            <a:srgbClr val="FF0000"/>
                          </a:solidFill>
                          <a:effectLst/>
                        </a:rPr>
                        <a:t>, </a:t>
                      </a:r>
                      <a:r>
                        <a:rPr lang="en-US" sz="1600" b="1" u="none" strike="noStrike" dirty="0" err="1">
                          <a:solidFill>
                            <a:srgbClr val="FF0000"/>
                          </a:solidFill>
                          <a:effectLst/>
                        </a:rPr>
                        <a:t>Roring</a:t>
                      </a:r>
                      <a:r>
                        <a:rPr lang="en-US" sz="1600" b="1" u="none" strike="noStrike" dirty="0">
                          <a:solidFill>
                            <a:srgbClr val="FF0000"/>
                          </a:solidFill>
                          <a:effectLst/>
                        </a:rPr>
                        <a:t>, &amp; Ericsson (2007)</a:t>
                      </a:r>
                      <a:endParaRPr lang="en-US" sz="1600" b="1" i="0" u="none" strike="noStrike" dirty="0">
                        <a:solidFill>
                          <a:srgbClr val="FF0000"/>
                        </a:solidFill>
                        <a:effectLst/>
                        <a:latin typeface="Calibri" panose="020F0502020204030204" pitchFamily="34" charset="0"/>
                      </a:endParaRPr>
                    </a:p>
                  </a:txBody>
                  <a:tcPr marL="6350" marR="6350" marT="6350" marB="0" anchor="b"/>
                </a:tc>
              </a:tr>
              <a:tr h="184150">
                <a:tc>
                  <a:txBody>
                    <a:bodyPr/>
                    <a:lstStyle/>
                    <a:p>
                      <a:pPr algn="l" fontAlgn="b"/>
                      <a:r>
                        <a:rPr lang="en-US" sz="1600" u="none" strike="noStrike" dirty="0" smtClean="0">
                          <a:effectLst/>
                        </a:rPr>
                        <a:t>16) Ward</a:t>
                      </a:r>
                      <a:r>
                        <a:rPr lang="en-US" sz="1600" u="none" strike="noStrike" dirty="0">
                          <a:effectLst/>
                        </a:rPr>
                        <a:t>, Hodges, Williams, &amp; </a:t>
                      </a:r>
                      <a:r>
                        <a:rPr lang="en-US" sz="1600" u="none" strike="noStrike" dirty="0" err="1">
                          <a:effectLst/>
                        </a:rPr>
                        <a:t>Starkes</a:t>
                      </a:r>
                      <a:r>
                        <a:rPr lang="en-US" sz="1600" u="none" strike="noStrike" dirty="0">
                          <a:effectLst/>
                        </a:rPr>
                        <a:t> (2004)</a:t>
                      </a:r>
                      <a:endParaRPr lang="en-US" sz="1600" b="0"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n-US" sz="1600" u="none" strike="noStrike" dirty="0" smtClean="0">
                          <a:effectLst/>
                        </a:rPr>
                        <a:t>17) Young </a:t>
                      </a:r>
                      <a:r>
                        <a:rPr lang="en-US" sz="1600" u="none" strike="noStrike" dirty="0">
                          <a:effectLst/>
                        </a:rPr>
                        <a:t>(1998); Young et al. (2008) (cited in </a:t>
                      </a:r>
                      <a:r>
                        <a:rPr lang="en-US" sz="1600" u="none" strike="noStrike" dirty="0" err="1">
                          <a:effectLst/>
                        </a:rPr>
                        <a:t>Starkes</a:t>
                      </a:r>
                      <a:r>
                        <a:rPr lang="en-US" sz="1600" u="none" strike="noStrike" dirty="0">
                          <a:effectLst/>
                        </a:rPr>
                        <a:t> et al.)</a:t>
                      </a:r>
                      <a:endParaRPr lang="en-US" sz="1600" b="0" i="0" u="none" strike="noStrike" dirty="0">
                        <a:solidFill>
                          <a:srgbClr val="000000"/>
                        </a:solidFill>
                        <a:effectLst/>
                        <a:latin typeface="Calibri" panose="020F0502020204030204" pitchFamily="34" charset="0"/>
                      </a:endParaRPr>
                    </a:p>
                  </a:txBody>
                  <a:tcPr marL="6350" marR="6350" marT="6350" marB="0" anchor="b"/>
                </a:tc>
              </a:tr>
            </a:tbl>
          </a:graphicData>
        </a:graphic>
      </p:graphicFrame>
      <p:sp>
        <p:nvSpPr>
          <p:cNvPr id="2" name="TextBox 1"/>
          <p:cNvSpPr txBox="1"/>
          <p:nvPr/>
        </p:nvSpPr>
        <p:spPr>
          <a:xfrm>
            <a:off x="5665468" y="4761481"/>
            <a:ext cx="6267452" cy="1231106"/>
          </a:xfrm>
          <a:prstGeom prst="rect">
            <a:avLst/>
          </a:prstGeom>
          <a:noFill/>
        </p:spPr>
        <p:txBody>
          <a:bodyPr wrap="square" rtlCol="0">
            <a:spAutoFit/>
          </a:bodyPr>
          <a:lstStyle/>
          <a:p>
            <a:r>
              <a:rPr lang="en-US" sz="1200" i="1" dirty="0" smtClean="0"/>
              <a:t>Studies included in </a:t>
            </a:r>
            <a:r>
              <a:rPr lang="en-US" sz="1200" i="1" dirty="0" err="1" smtClean="0"/>
              <a:t>Macnamara</a:t>
            </a:r>
            <a:r>
              <a:rPr lang="en-US" sz="1200" i="1" dirty="0" smtClean="0"/>
              <a:t> et al.’s (2014) meta-analysis that Ericsson and colleagues have used to argue for the importance of “deliberate practice” (plus one dissertation supervised by Ericsson), but which Ericsson (2014) later rejected. Note that among the rejected studies are several of Ericsson and colleagues’ </a:t>
            </a:r>
            <a:r>
              <a:rPr lang="en-US" sz="1200" b="1" i="1" dirty="0" smtClean="0"/>
              <a:t>own studies</a:t>
            </a:r>
            <a:r>
              <a:rPr lang="en-US" sz="1200" i="1" dirty="0" smtClean="0"/>
              <a:t> (in red).</a:t>
            </a:r>
            <a:endParaRPr lang="en-US" sz="1200" dirty="0"/>
          </a:p>
          <a:p>
            <a:endParaRPr lang="en-US" sz="1200" i="1" dirty="0" smtClean="0"/>
          </a:p>
          <a:p>
            <a:r>
              <a:rPr lang="en-US" sz="1400" b="1" dirty="0" smtClean="0">
                <a:solidFill>
                  <a:srgbClr val="00B050"/>
                </a:solidFill>
              </a:rPr>
              <a:t>See direct quotations on following slides</a:t>
            </a:r>
            <a:r>
              <a:rPr lang="en-US" sz="1200" i="1" dirty="0" smtClean="0">
                <a:solidFill>
                  <a:srgbClr val="00B050"/>
                </a:solidFill>
              </a:rPr>
              <a:t> </a:t>
            </a:r>
            <a:endParaRPr lang="en-US" sz="1200" i="1" dirty="0">
              <a:solidFill>
                <a:srgbClr val="00B050"/>
              </a:solidFill>
            </a:endParaRPr>
          </a:p>
        </p:txBody>
      </p:sp>
    </p:spTree>
    <p:extLst>
      <p:ext uri="{BB962C8B-B14F-4D97-AF65-F5344CB8AC3E}">
        <p14:creationId xmlns:p14="http://schemas.microsoft.com/office/powerpoint/2010/main" val="19136810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6072" y="378932"/>
            <a:ext cx="10991088" cy="6270563"/>
          </a:xfrm>
          <a:prstGeom prst="rect">
            <a:avLst/>
          </a:prstGeom>
        </p:spPr>
        <p:txBody>
          <a:bodyPr wrap="square">
            <a:spAutoFit/>
          </a:bodyPr>
          <a:lstStyle/>
          <a:p>
            <a:pPr fontAlgn="b">
              <a:lnSpc>
                <a:spcPct val="114000"/>
              </a:lnSpc>
            </a:pPr>
            <a:r>
              <a:rPr lang="en-US" sz="2000" b="1" dirty="0" smtClean="0"/>
              <a:t>(1) </a:t>
            </a:r>
            <a:r>
              <a:rPr lang="en-US" sz="2000" b="1" dirty="0" err="1" smtClean="0"/>
              <a:t>Charness</a:t>
            </a:r>
            <a:r>
              <a:rPr lang="en-US" sz="2000" b="1" dirty="0"/>
              <a:t>, </a:t>
            </a:r>
            <a:r>
              <a:rPr lang="en-US" sz="2000" b="1" dirty="0" err="1"/>
              <a:t>Tuffiash</a:t>
            </a:r>
            <a:r>
              <a:rPr lang="en-US" sz="2000" b="1" dirty="0"/>
              <a:t>, </a:t>
            </a:r>
            <a:r>
              <a:rPr lang="en-US" sz="2000" b="1" dirty="0" err="1"/>
              <a:t>Krampe</a:t>
            </a:r>
            <a:r>
              <a:rPr lang="en-US" sz="2000" b="1" dirty="0"/>
              <a:t>, </a:t>
            </a:r>
            <a:r>
              <a:rPr lang="en-US" sz="2000" b="1" dirty="0" err="1"/>
              <a:t>Reingold</a:t>
            </a:r>
            <a:r>
              <a:rPr lang="en-US" sz="2000" b="1" dirty="0"/>
              <a:t>, &amp; </a:t>
            </a:r>
            <a:r>
              <a:rPr lang="en-US" sz="2000" b="1" dirty="0" err="1"/>
              <a:t>Vasyukova</a:t>
            </a:r>
            <a:r>
              <a:rPr lang="en-US" sz="2000" b="1" dirty="0"/>
              <a:t> (2005</a:t>
            </a:r>
            <a:r>
              <a:rPr lang="en-US" sz="2000" b="1" dirty="0" smtClean="0"/>
              <a:t>)				</a:t>
            </a:r>
            <a:endParaRPr lang="en-US" sz="2000" b="1" dirty="0">
              <a:latin typeface="Calibri" panose="020F0502020204030204" pitchFamily="34" charset="0"/>
            </a:endParaRPr>
          </a:p>
          <a:p>
            <a:pPr>
              <a:lnSpc>
                <a:spcPct val="114000"/>
              </a:lnSpc>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14000"/>
              </a:lnSpc>
            </a:pPr>
            <a:r>
              <a:rPr lang="en-US" dirty="0" smtClean="0"/>
              <a:t>“The </a:t>
            </a:r>
            <a:r>
              <a:rPr lang="en-US" dirty="0"/>
              <a:t>paper by </a:t>
            </a:r>
            <a:r>
              <a:rPr lang="en-US" dirty="0" err="1"/>
              <a:t>Charness</a:t>
            </a:r>
            <a:r>
              <a:rPr lang="en-US" dirty="0"/>
              <a:t>, </a:t>
            </a:r>
            <a:r>
              <a:rPr lang="en-US" dirty="0" err="1"/>
              <a:t>Tufﬁash</a:t>
            </a:r>
            <a:r>
              <a:rPr lang="en-US" dirty="0"/>
              <a:t>, </a:t>
            </a:r>
            <a:r>
              <a:rPr lang="en-US" dirty="0" err="1" smtClean="0"/>
              <a:t>Krampe</a:t>
            </a:r>
            <a:r>
              <a:rPr lang="en-US" dirty="0" smtClean="0"/>
              <a:t>, </a:t>
            </a:r>
            <a:r>
              <a:rPr lang="en-US" dirty="0" err="1" smtClean="0"/>
              <a:t>Reingold</a:t>
            </a:r>
            <a:r>
              <a:rPr lang="en-US" dirty="0"/>
              <a:t>, and </a:t>
            </a:r>
            <a:r>
              <a:rPr lang="en-US" dirty="0" err="1"/>
              <a:t>Vasyukova</a:t>
            </a:r>
            <a:r>
              <a:rPr lang="en-US" dirty="0"/>
              <a:t> (this issue) extends an earlier classic chapter by </a:t>
            </a:r>
            <a:r>
              <a:rPr lang="en-US" dirty="0" err="1" smtClean="0"/>
              <a:t>Charness</a:t>
            </a:r>
            <a:r>
              <a:rPr lang="en-US" dirty="0" smtClean="0"/>
              <a:t>, </a:t>
            </a:r>
            <a:r>
              <a:rPr lang="en-US" dirty="0" err="1" smtClean="0"/>
              <a:t>Krampe</a:t>
            </a:r>
            <a:r>
              <a:rPr lang="en-US" dirty="0"/>
              <a:t>, and </a:t>
            </a:r>
            <a:r>
              <a:rPr lang="en-US" dirty="0" err="1"/>
              <a:t>Mayr</a:t>
            </a:r>
            <a:r>
              <a:rPr lang="en-US" dirty="0"/>
              <a:t> (1996) and examines </a:t>
            </a:r>
            <a:r>
              <a:rPr lang="en-US" dirty="0" smtClean="0"/>
              <a:t>retrospective </a:t>
            </a:r>
            <a:r>
              <a:rPr lang="en-US" dirty="0"/>
              <a:t>estimates by a large sample of </a:t>
            </a:r>
            <a:r>
              <a:rPr lang="en-US" dirty="0" smtClean="0"/>
              <a:t>chess players about their </a:t>
            </a:r>
            <a:r>
              <a:rPr lang="en-US" dirty="0"/>
              <a:t>training during the development of their skill and expertise. This </a:t>
            </a:r>
            <a:r>
              <a:rPr lang="en-US" dirty="0" smtClean="0"/>
              <a:t>paper reports </a:t>
            </a:r>
            <a:r>
              <a:rPr lang="en-US" dirty="0"/>
              <a:t>the most compelling </a:t>
            </a:r>
            <a:r>
              <a:rPr lang="en-US" dirty="0" smtClean="0"/>
              <a:t>and  detailed </a:t>
            </a:r>
            <a:r>
              <a:rPr lang="en-US" dirty="0"/>
              <a:t>evidence for how </a:t>
            </a:r>
            <a:r>
              <a:rPr lang="en-US" dirty="0" smtClean="0"/>
              <a:t>designed </a:t>
            </a:r>
            <a:r>
              <a:rPr lang="en-US" dirty="0"/>
              <a:t>training (</a:t>
            </a:r>
            <a:r>
              <a:rPr lang="en-US" b="1" dirty="0" smtClean="0">
                <a:solidFill>
                  <a:srgbClr val="FF0000"/>
                </a:solidFill>
              </a:rPr>
              <a:t>deliberate practice</a:t>
            </a:r>
            <a:r>
              <a:rPr lang="en-US" dirty="0"/>
              <a:t>) is the crucial factor in developing expert chess performance</a:t>
            </a:r>
            <a:r>
              <a:rPr lang="en-US" dirty="0" smtClean="0"/>
              <a:t>.”</a:t>
            </a:r>
            <a:endParaRPr lang="en-US" dirty="0"/>
          </a:p>
          <a:p>
            <a:pPr>
              <a:lnSpc>
                <a:spcPct val="114000"/>
              </a:lnSpc>
            </a:pPr>
            <a:r>
              <a:rPr lang="en-US" dirty="0"/>
              <a:t>	</a:t>
            </a:r>
            <a:r>
              <a:rPr lang="en-US" b="1" dirty="0" smtClean="0"/>
              <a:t>- Ericsson (2005, p</a:t>
            </a:r>
            <a:r>
              <a:rPr lang="en-US" b="1" dirty="0"/>
              <a:t>. </a:t>
            </a:r>
            <a:r>
              <a:rPr lang="en-US" b="1" dirty="0" smtClean="0"/>
              <a:t>237), </a:t>
            </a:r>
            <a:r>
              <a:rPr lang="en-US" b="1" i="1" dirty="0" smtClean="0"/>
              <a:t>Applied Cognitive Psychology</a:t>
            </a:r>
          </a:p>
          <a:p>
            <a:pPr>
              <a:lnSpc>
                <a:spcPct val="114000"/>
              </a:lnSpc>
            </a:pPr>
            <a:endParaRPr lang="en-US" dirty="0"/>
          </a:p>
          <a:p>
            <a:pPr fontAlgn="b">
              <a:lnSpc>
                <a:spcPct val="114000"/>
              </a:lnSpc>
            </a:pPr>
            <a:r>
              <a:rPr lang="en-US" sz="2000" b="1" dirty="0" smtClean="0"/>
              <a:t>(2) de Bruin, </a:t>
            </a:r>
            <a:r>
              <a:rPr lang="en-US" sz="2000" b="1" dirty="0" err="1" smtClean="0"/>
              <a:t>Rikers</a:t>
            </a:r>
            <a:r>
              <a:rPr lang="en-US" sz="2000" b="1" dirty="0" smtClean="0"/>
              <a:t>, &amp; Schmidt (2007)</a:t>
            </a:r>
            <a:endParaRPr lang="en-US" sz="2000" b="1" dirty="0">
              <a:latin typeface="Calibri" panose="020F0502020204030204" pitchFamily="34" charset="0"/>
            </a:endParaRPr>
          </a:p>
          <a:p>
            <a:pPr>
              <a:lnSpc>
                <a:spcPct val="114000"/>
              </a:lnSpc>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14000"/>
              </a:lnSpc>
            </a:pPr>
            <a:r>
              <a:rPr lang="en-US" dirty="0"/>
              <a:t> </a:t>
            </a:r>
            <a:r>
              <a:rPr lang="en-US" dirty="0" smtClean="0"/>
              <a:t>“In </a:t>
            </a:r>
            <a:r>
              <a:rPr lang="en-US" dirty="0"/>
              <a:t>a recent article, de Bruin et </a:t>
            </a:r>
            <a:r>
              <a:rPr lang="en-US" dirty="0" smtClean="0"/>
              <a:t>al. directly </a:t>
            </a:r>
            <a:r>
              <a:rPr lang="en-US" dirty="0"/>
              <a:t>evaluated this hypothesis by collecting information on the amount of </a:t>
            </a:r>
            <a:r>
              <a:rPr lang="en-US" b="1" dirty="0">
                <a:solidFill>
                  <a:srgbClr val="FF0000"/>
                </a:solidFill>
              </a:rPr>
              <a:t>deliberate practice</a:t>
            </a:r>
            <a:r>
              <a:rPr lang="en-US" dirty="0"/>
              <a:t> in a group of young elite chess players. Most importantly, this study showed that the amount of </a:t>
            </a:r>
            <a:r>
              <a:rPr lang="en-US" b="1" dirty="0">
                <a:solidFill>
                  <a:srgbClr val="FF0000"/>
                </a:solidFill>
              </a:rPr>
              <a:t>deliberate practice</a:t>
            </a:r>
            <a:r>
              <a:rPr lang="en-US" dirty="0"/>
              <a:t> was related to the development of performance for all players. They found that a reduction in weekly </a:t>
            </a:r>
            <a:r>
              <a:rPr lang="en-US" b="1" dirty="0">
                <a:solidFill>
                  <a:srgbClr val="FF0000"/>
                </a:solidFill>
              </a:rPr>
              <a:t>deliberate practice </a:t>
            </a:r>
            <a:r>
              <a:rPr lang="en-US" dirty="0"/>
              <a:t>led to a decrease in performance and eventually to the dropping out of this elite group</a:t>
            </a:r>
            <a:r>
              <a:rPr lang="en-US" dirty="0" smtClean="0"/>
              <a:t>.”</a:t>
            </a:r>
          </a:p>
          <a:p>
            <a:pPr>
              <a:lnSpc>
                <a:spcPct val="114000"/>
              </a:lnSpc>
            </a:pPr>
            <a:r>
              <a:rPr lang="en-US" dirty="0"/>
              <a:t>	</a:t>
            </a:r>
            <a:r>
              <a:rPr lang="en-US" b="1" dirty="0" smtClean="0"/>
              <a:t>- Ericsson &amp; Towne (2010, p. 410),</a:t>
            </a:r>
            <a:r>
              <a:rPr lang="en-US" b="1" i="1" dirty="0" smtClean="0"/>
              <a:t> Wiley Interdisciplinary Reviews: Cognitive Science</a:t>
            </a:r>
          </a:p>
          <a:p>
            <a:pPr>
              <a:lnSpc>
                <a:spcPct val="114000"/>
              </a:lnSpc>
            </a:pPr>
            <a:endParaRPr lang="en-US" sz="800" dirty="0"/>
          </a:p>
          <a:p>
            <a:pPr>
              <a:lnSpc>
                <a:spcPct val="114000"/>
              </a:lnSpc>
            </a:pPr>
            <a:r>
              <a:rPr lang="en-US" dirty="0" smtClean="0"/>
              <a:t>	</a:t>
            </a:r>
            <a:r>
              <a:rPr lang="en-US" sz="1400" dirty="0" smtClean="0"/>
              <a:t>*Ericsson &amp; Towne cite de Bruin et al. (2008), but this is based on the same sample (</a:t>
            </a:r>
            <a:r>
              <a:rPr lang="en-US" sz="1400" i="1" dirty="0" smtClean="0"/>
              <a:t>N</a:t>
            </a:r>
            <a:r>
              <a:rPr lang="en-US" sz="1400" dirty="0" smtClean="0"/>
              <a:t> = 81) as de Bruin et al. (2007). </a:t>
            </a:r>
            <a:endParaRPr lang="en-US" dirty="0"/>
          </a:p>
          <a:p>
            <a:pPr>
              <a:lnSpc>
                <a:spcPct val="114000"/>
              </a:lnSpc>
            </a:pPr>
            <a:endParaRPr lang="en-US" dirty="0"/>
          </a:p>
          <a:p>
            <a:pPr>
              <a:lnSpc>
                <a:spcPct val="114000"/>
              </a:lnSpc>
            </a:pPr>
            <a:endParaRPr lang="en-US" dirty="0"/>
          </a:p>
          <a:p>
            <a:pPr indent="457200">
              <a:lnSpc>
                <a:spcPct val="115000"/>
              </a:lnSpc>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2512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6072" y="342356"/>
            <a:ext cx="10991088" cy="4024307"/>
          </a:xfrm>
          <a:prstGeom prst="rect">
            <a:avLst/>
          </a:prstGeom>
        </p:spPr>
        <p:txBody>
          <a:bodyPr wrap="square">
            <a:spAutoFit/>
          </a:bodyPr>
          <a:lstStyle/>
          <a:p>
            <a:pPr>
              <a:lnSpc>
                <a:spcPct val="115000"/>
              </a:lnSpc>
            </a:pPr>
            <a:r>
              <a:rPr lang="en-US" sz="2000" b="1" dirty="0" smtClean="0">
                <a:latin typeface="Calibri" panose="020F0502020204030204" pitchFamily="34" charset="0"/>
                <a:ea typeface="Calibri" panose="020F0502020204030204" pitchFamily="34" charset="0"/>
                <a:cs typeface="Times New Roman" panose="02020603050405020304" pitchFamily="18" charset="0"/>
              </a:rPr>
              <a:t>(3) </a:t>
            </a:r>
            <a:r>
              <a:rPr lang="en-US" sz="2000" b="1" dirty="0" smtClean="0"/>
              <a:t>Duckworth</a:t>
            </a:r>
            <a:r>
              <a:rPr lang="en-US" sz="2000" b="1" dirty="0"/>
              <a:t>, Kirby, </a:t>
            </a:r>
            <a:r>
              <a:rPr lang="en-US" sz="2000" b="1" dirty="0" err="1"/>
              <a:t>Tsukayama</a:t>
            </a:r>
            <a:r>
              <a:rPr lang="en-US" sz="2000" b="1" dirty="0"/>
              <a:t>, </a:t>
            </a:r>
            <a:r>
              <a:rPr lang="en-US" sz="2000" b="1" dirty="0" err="1"/>
              <a:t>Berstein</a:t>
            </a:r>
            <a:r>
              <a:rPr lang="en-US" sz="2000" b="1" dirty="0"/>
              <a:t>, &amp; Ericsson (2011)</a:t>
            </a:r>
          </a:p>
          <a:p>
            <a:pPr>
              <a:lnSpc>
                <a:spcPct val="114000"/>
              </a:lnSpc>
            </a:pPr>
            <a:endParaRPr lang="en-US" sz="800" dirty="0" smtClean="0">
              <a:latin typeface="Calibri" panose="020F0502020204030204" pitchFamily="34" charset="0"/>
            </a:endParaRPr>
          </a:p>
          <a:p>
            <a:pPr>
              <a:lnSpc>
                <a:spcPct val="114000"/>
              </a:lnSpc>
            </a:pPr>
            <a:r>
              <a:rPr lang="en-US" dirty="0" smtClean="0">
                <a:latin typeface="Calibri" panose="020F0502020204030204" pitchFamily="34" charset="0"/>
              </a:rPr>
              <a:t>“</a:t>
            </a:r>
            <a:r>
              <a:rPr lang="en-US" b="1" dirty="0" smtClean="0">
                <a:solidFill>
                  <a:srgbClr val="FF0000"/>
                </a:solidFill>
                <a:latin typeface="Calibri" panose="020F0502020204030204" pitchFamily="34" charset="0"/>
              </a:rPr>
              <a:t>Deliberate </a:t>
            </a:r>
            <a:r>
              <a:rPr lang="en-US" b="1" dirty="0">
                <a:solidFill>
                  <a:srgbClr val="FF0000"/>
                </a:solidFill>
                <a:latin typeface="Calibri" panose="020F0502020204030204" pitchFamily="34" charset="0"/>
              </a:rPr>
              <a:t>practice</a:t>
            </a:r>
            <a:r>
              <a:rPr lang="en-US" dirty="0">
                <a:latin typeface="Calibri" panose="020F0502020204030204" pitchFamily="34" charset="0"/>
              </a:rPr>
              <a:t>, operationally defined as studying and memorizing words while alone, better predicted performance in the National Spelling Bee than being quizzed by others or reading for pleasure. Rated as the most effortful and least enjoyable type of preparation activity, </a:t>
            </a:r>
            <a:r>
              <a:rPr lang="en-US" b="1" dirty="0">
                <a:solidFill>
                  <a:srgbClr val="FF0000"/>
                </a:solidFill>
                <a:latin typeface="Calibri" panose="020F0502020204030204" pitchFamily="34" charset="0"/>
              </a:rPr>
              <a:t>deliberate practice</a:t>
            </a:r>
            <a:r>
              <a:rPr lang="en-US" dirty="0">
                <a:latin typeface="Calibri" panose="020F0502020204030204" pitchFamily="34" charset="0"/>
              </a:rPr>
              <a:t> was increasingly favored over being quizzed as spellers accumulated competition experience. </a:t>
            </a:r>
            <a:r>
              <a:rPr lang="en-US" b="1" dirty="0">
                <a:solidFill>
                  <a:srgbClr val="FF0000"/>
                </a:solidFill>
                <a:latin typeface="Calibri" panose="020F0502020204030204" pitchFamily="34" charset="0"/>
              </a:rPr>
              <a:t>Deliberate practice</a:t>
            </a:r>
            <a:r>
              <a:rPr lang="en-US" dirty="0">
                <a:latin typeface="Calibri" panose="020F0502020204030204" pitchFamily="34" charset="0"/>
              </a:rPr>
              <a:t> mediated the prediction of final performance by the personality trait of grit, suggesting that perseverance and passion for long-term goals enable spellers to persist with practice activities that are less intrinsically rewarding—but more effective—than other types of preparation</a:t>
            </a:r>
            <a:r>
              <a:rPr lang="en-US" dirty="0" smtClean="0">
                <a:latin typeface="Calibri" panose="020F0502020204030204" pitchFamily="34" charset="0"/>
              </a:rPr>
              <a:t>.”</a:t>
            </a:r>
          </a:p>
          <a:p>
            <a:pPr>
              <a:lnSpc>
                <a:spcPct val="114000"/>
              </a:lnSpc>
            </a:pPr>
            <a:r>
              <a:rPr lang="en-US" b="1" dirty="0" smtClean="0"/>
              <a:t>	- Duckworth</a:t>
            </a:r>
            <a:r>
              <a:rPr lang="en-US" b="1" dirty="0"/>
              <a:t>, Kirby, </a:t>
            </a:r>
            <a:r>
              <a:rPr lang="en-US" b="1" dirty="0" err="1"/>
              <a:t>Tsukayama</a:t>
            </a:r>
            <a:r>
              <a:rPr lang="en-US" b="1" dirty="0"/>
              <a:t>, </a:t>
            </a:r>
            <a:r>
              <a:rPr lang="en-US" b="1" dirty="0" err="1"/>
              <a:t>Berstein</a:t>
            </a:r>
            <a:r>
              <a:rPr lang="en-US" b="1" dirty="0"/>
              <a:t>, &amp; Ericsson (</a:t>
            </a:r>
            <a:r>
              <a:rPr lang="en-US" b="1" dirty="0" smtClean="0"/>
              <a:t>2011, p. 174), </a:t>
            </a:r>
            <a:r>
              <a:rPr lang="en-US" b="1" i="1" dirty="0" smtClean="0"/>
              <a:t>Social Psych. and Personality 	Science</a:t>
            </a:r>
            <a:endParaRPr lang="en-US" b="1" i="1" dirty="0"/>
          </a:p>
          <a:p>
            <a:pPr>
              <a:lnSpc>
                <a:spcPct val="114000"/>
              </a:lnSpc>
            </a:pPr>
            <a:endParaRPr lang="en-US" dirty="0">
              <a:latin typeface="Calibri" panose="020F0502020204030204" pitchFamily="34" charset="0"/>
            </a:endParaRPr>
          </a:p>
          <a:p>
            <a:endParaRPr lang="en-US" dirty="0"/>
          </a:p>
          <a:p>
            <a:pPr indent="457200">
              <a:lnSpc>
                <a:spcPct val="115000"/>
              </a:lnSpc>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14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6072" y="342356"/>
            <a:ext cx="10991088" cy="5966249"/>
          </a:xfrm>
          <a:prstGeom prst="rect">
            <a:avLst/>
          </a:prstGeom>
        </p:spPr>
        <p:txBody>
          <a:bodyPr wrap="square">
            <a:spAutoFit/>
          </a:bodyPr>
          <a:lstStyle/>
          <a:p>
            <a:pPr>
              <a:lnSpc>
                <a:spcPct val="115000"/>
              </a:lnSpc>
            </a:pPr>
            <a:r>
              <a:rPr lang="en-US" sz="2000" b="1" dirty="0" smtClean="0">
                <a:latin typeface="Calibri" panose="020F0502020204030204" pitchFamily="34" charset="0"/>
                <a:ea typeface="Calibri" panose="020F0502020204030204" pitchFamily="34" charset="0"/>
                <a:cs typeface="Times New Roman" panose="02020603050405020304" pitchFamily="18" charset="0"/>
              </a:rPr>
              <a:t>(4) Duffy</a:t>
            </a:r>
            <a:r>
              <a:rPr lang="en-US" sz="2000" b="1" dirty="0">
                <a:latin typeface="Calibri" panose="020F0502020204030204" pitchFamily="34" charset="0"/>
                <a:ea typeface="Calibri" panose="020F0502020204030204" pitchFamily="34" charset="0"/>
                <a:cs typeface="Times New Roman" panose="02020603050405020304" pitchFamily="18" charset="0"/>
              </a:rPr>
              <a:t>, Baluch, &amp; Ericsson (2004</a:t>
            </a:r>
            <a:r>
              <a:rPr lang="en-US" sz="2000" b="1" dirty="0" smtClean="0">
                <a:latin typeface="Calibri" panose="020F0502020204030204" pitchFamily="34" charset="0"/>
                <a:ea typeface="Calibri" panose="020F0502020204030204" pitchFamily="34" charset="0"/>
                <a:cs typeface="Times New Roman" panose="02020603050405020304" pitchFamily="18" charset="0"/>
              </a:rPr>
              <a:t>)</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smtClean="0">
                <a:latin typeface="Calibri" panose="020F0502020204030204" pitchFamily="34" charset="0"/>
                <a:ea typeface="Calibri" panose="020F0502020204030204" pitchFamily="34" charset="0"/>
                <a:cs typeface="Times New Roman" panose="02020603050405020304" pitchFamily="18" charset="0"/>
              </a:rPr>
              <a:t>“This </a:t>
            </a:r>
            <a:r>
              <a:rPr lang="en-US" dirty="0">
                <a:latin typeface="Calibri" panose="020F0502020204030204" pitchFamily="34" charset="0"/>
                <a:ea typeface="Calibri" panose="020F0502020204030204" pitchFamily="34" charset="0"/>
                <a:cs typeface="Times New Roman" panose="02020603050405020304" pitchFamily="18" charset="0"/>
              </a:rPr>
              <a:t>finding supports one of the main tenets of Ericsson et al.'s (1993) theory whereby expertise is </a:t>
            </a:r>
            <a:r>
              <a:rPr lang="en-US" dirty="0" smtClean="0">
                <a:latin typeface="Calibri" panose="020F0502020204030204" pitchFamily="34" charset="0"/>
                <a:ea typeface="Calibri" panose="020F0502020204030204" pitchFamily="34" charset="0"/>
                <a:cs typeface="Times New Roman" panose="02020603050405020304" pitchFamily="18" charset="0"/>
              </a:rPr>
              <a:t>acquired </a:t>
            </a:r>
            <a:r>
              <a:rPr lang="en-US" dirty="0">
                <a:latin typeface="Calibri" panose="020F0502020204030204" pitchFamily="34" charset="0"/>
                <a:ea typeface="Calibri" panose="020F0502020204030204" pitchFamily="34" charset="0"/>
                <a:cs typeface="Times New Roman" panose="02020603050405020304" pitchFamily="18" charset="0"/>
              </a:rPr>
              <a:t>through a </a:t>
            </a:r>
            <a:r>
              <a:rPr lang="en-US" dirty="0" smtClean="0">
                <a:latin typeface="Calibri" panose="020F0502020204030204" pitchFamily="34" charset="0"/>
                <a:ea typeface="Calibri" panose="020F0502020204030204" pitchFamily="34" charset="0"/>
                <a:cs typeface="Times New Roman" panose="02020603050405020304" pitchFamily="18" charset="0"/>
              </a:rPr>
              <a:t>vast </a:t>
            </a:r>
            <a:r>
              <a:rPr lang="en-US" dirty="0">
                <a:latin typeface="Calibri" panose="020F0502020204030204" pitchFamily="34" charset="0"/>
                <a:ea typeface="Calibri" panose="020F0502020204030204" pitchFamily="34" charset="0"/>
                <a:cs typeface="Times New Roman" panose="02020603050405020304" pitchFamily="18" charset="0"/>
              </a:rPr>
              <a:t>number of hours spent engaging in activities purely designed to improve </a:t>
            </a:r>
            <a:r>
              <a:rPr lang="en-US" dirty="0" smtClean="0">
                <a:latin typeface="Calibri" panose="020F0502020204030204" pitchFamily="34" charset="0"/>
                <a:ea typeface="Calibri" panose="020F0502020204030204" pitchFamily="34" charset="0"/>
                <a:cs typeface="Times New Roman" panose="02020603050405020304" pitchFamily="18" charset="0"/>
              </a:rPr>
              <a:t>performance</a:t>
            </a:r>
            <a:r>
              <a:rPr lang="en-US" dirty="0">
                <a:latin typeface="Calibri" panose="020F0502020204030204" pitchFamily="34" charset="0"/>
                <a:ea typeface="Calibri" panose="020F0502020204030204" pitchFamily="34" charset="0"/>
                <a:cs typeface="Times New Roman" panose="02020603050405020304" pitchFamily="18" charset="0"/>
              </a:rPr>
              <a:t>, i.e., </a:t>
            </a:r>
            <a:r>
              <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deliberate practice</a:t>
            </a:r>
            <a:r>
              <a:rPr lang="en-US" dirty="0">
                <a:latin typeface="Calibri" panose="020F0502020204030204" pitchFamily="34" charset="0"/>
                <a:ea typeface="Calibri" panose="020F0502020204030204" pitchFamily="34" charset="0"/>
                <a:cs typeface="Times New Roman" panose="02020603050405020304" pitchFamily="18" charset="0"/>
              </a:rPr>
              <a:t>.” </a:t>
            </a:r>
          </a:p>
          <a:p>
            <a:pPr indent="457200">
              <a:lnSpc>
                <a:spcPct val="115000"/>
              </a:lnSpc>
            </a:pP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b="1" dirty="0" smtClean="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Duffy, Baluch, &amp; Ericsson (2004, pp. 242-243</a:t>
            </a:r>
            <a:r>
              <a:rPr lang="en-US" b="1" dirty="0" smtClean="0">
                <a:latin typeface="Calibri" panose="020F0502020204030204" pitchFamily="34" charset="0"/>
                <a:ea typeface="Calibri" panose="020F0502020204030204" pitchFamily="34" charset="0"/>
                <a:cs typeface="Times New Roman" panose="02020603050405020304" pitchFamily="18" charset="0"/>
              </a:rPr>
              <a:t>), </a:t>
            </a:r>
            <a:r>
              <a:rPr lang="en-US" b="1" i="1" dirty="0" smtClean="0">
                <a:latin typeface="Calibri" panose="020F0502020204030204" pitchFamily="34" charset="0"/>
                <a:ea typeface="Calibri" panose="020F0502020204030204" pitchFamily="34" charset="0"/>
                <a:cs typeface="Times New Roman" panose="02020603050405020304" pitchFamily="18" charset="0"/>
              </a:rPr>
              <a:t>International Journal of Sport Psychology</a:t>
            </a:r>
            <a:endParaRPr lang="en-US" b="1" dirty="0" smtClean="0">
              <a:latin typeface="Calibri" panose="020F0502020204030204" pitchFamily="34" charset="0"/>
              <a:ea typeface="Calibri" panose="020F0502020204030204" pitchFamily="34" charset="0"/>
              <a:cs typeface="Times New Roman" panose="02020603050405020304" pitchFamily="18" charset="0"/>
            </a:endParaRPr>
          </a:p>
          <a:p>
            <a:endParaRPr lang="en-US" sz="1200" dirty="0" smtClean="0">
              <a:latin typeface="Calibri" panose="020F0502020204030204" pitchFamily="34" charset="0"/>
              <a:cs typeface="Times New Roman" panose="02020603050405020304" pitchFamily="18" charset="0"/>
            </a:endParaRPr>
          </a:p>
          <a:p>
            <a:r>
              <a:rPr lang="en-US" dirty="0" smtClean="0"/>
              <a:t>“Several </a:t>
            </a:r>
            <a:r>
              <a:rPr lang="en-US" dirty="0"/>
              <a:t>researchers have reported a consistent association between the amount and quality of solitary </a:t>
            </a:r>
            <a:r>
              <a:rPr lang="en-US" dirty="0" smtClean="0"/>
              <a:t>activities meeting </a:t>
            </a:r>
            <a:r>
              <a:rPr lang="en-US" dirty="0"/>
              <a:t>the criteria of </a:t>
            </a:r>
            <a:r>
              <a:rPr lang="en-US" b="1" dirty="0">
                <a:solidFill>
                  <a:srgbClr val="FF0000"/>
                </a:solidFill>
              </a:rPr>
              <a:t>deliberate practice</a:t>
            </a:r>
            <a:r>
              <a:rPr lang="en-US" dirty="0">
                <a:solidFill>
                  <a:srgbClr val="FF0000"/>
                </a:solidFill>
              </a:rPr>
              <a:t> </a:t>
            </a:r>
            <a:r>
              <a:rPr lang="en-US" dirty="0"/>
              <a:t>and performance in different domains of expertise, </a:t>
            </a:r>
            <a:r>
              <a:rPr lang="en-US" dirty="0" smtClean="0"/>
              <a:t>such </a:t>
            </a:r>
            <a:r>
              <a:rPr lang="en-US" dirty="0"/>
              <a:t>as chess (</a:t>
            </a:r>
            <a:r>
              <a:rPr lang="en-US" dirty="0" err="1"/>
              <a:t>Gobet</a:t>
            </a:r>
            <a:r>
              <a:rPr lang="en-US" dirty="0"/>
              <a:t> &amp; </a:t>
            </a:r>
            <a:r>
              <a:rPr lang="en-US" dirty="0" err="1" smtClean="0"/>
              <a:t>Charness</a:t>
            </a:r>
            <a:r>
              <a:rPr lang="en-US" dirty="0"/>
              <a:t>, 2006), darts (</a:t>
            </a:r>
            <a:r>
              <a:rPr lang="en-US" b="1" dirty="0">
                <a:solidFill>
                  <a:srgbClr val="FF0000"/>
                </a:solidFill>
              </a:rPr>
              <a:t>Duffy, Baluch, &amp; Ericsson, 2004</a:t>
            </a:r>
            <a:r>
              <a:rPr lang="en-US" dirty="0"/>
              <a:t>), music (Lehmann &amp; </a:t>
            </a:r>
            <a:r>
              <a:rPr lang="en-US" dirty="0" smtClean="0"/>
              <a:t>	Gruber</a:t>
            </a:r>
            <a:r>
              <a:rPr lang="en-US" dirty="0"/>
              <a:t>, 2006), many types of sports </a:t>
            </a:r>
            <a:r>
              <a:rPr lang="en-US" dirty="0" smtClean="0"/>
              <a:t>(</a:t>
            </a:r>
            <a:r>
              <a:rPr lang="en-US" dirty="0"/>
              <a:t>Ward, Hodges, Williams, &amp; </a:t>
            </a:r>
            <a:r>
              <a:rPr lang="en-US" dirty="0" err="1"/>
              <a:t>Starkes</a:t>
            </a:r>
            <a:r>
              <a:rPr lang="en-US" dirty="0"/>
              <a:t>, 2004), and several other diverse </a:t>
            </a:r>
            <a:r>
              <a:rPr lang="en-US" dirty="0" smtClean="0"/>
              <a:t>domains </a:t>
            </a:r>
            <a:r>
              <a:rPr lang="en-US" dirty="0"/>
              <a:t>(Ericsson, 2006b</a:t>
            </a:r>
            <a:r>
              <a:rPr lang="en-US" dirty="0" smtClean="0"/>
              <a:t>).”</a:t>
            </a:r>
            <a:endParaRPr lang="en-US" dirty="0"/>
          </a:p>
          <a:p>
            <a:r>
              <a:rPr lang="en-US" dirty="0" smtClean="0"/>
              <a:t>	</a:t>
            </a:r>
            <a:r>
              <a:rPr lang="en-US" b="1" dirty="0" smtClean="0"/>
              <a:t>- </a:t>
            </a:r>
            <a:r>
              <a:rPr lang="en-US" b="1" dirty="0"/>
              <a:t>Ericsson &amp; Williams (2007, p. 119</a:t>
            </a:r>
            <a:r>
              <a:rPr lang="en-US" b="1" dirty="0" smtClean="0"/>
              <a:t>), </a:t>
            </a:r>
            <a:r>
              <a:rPr lang="en-US" b="1" i="1" dirty="0" smtClean="0"/>
              <a:t>JEP: Applied</a:t>
            </a:r>
          </a:p>
          <a:p>
            <a:endParaRPr lang="en-US" sz="1200" dirty="0"/>
          </a:p>
          <a:p>
            <a:r>
              <a:rPr lang="en-US" dirty="0" smtClean="0"/>
              <a:t>“Several </a:t>
            </a:r>
            <a:r>
              <a:rPr lang="en-US" dirty="0"/>
              <a:t>researchers have reported a consistent association between the amount and quality of solitary </a:t>
            </a:r>
            <a:r>
              <a:rPr lang="en-US" dirty="0" smtClean="0"/>
              <a:t>activities meeting </a:t>
            </a:r>
            <a:r>
              <a:rPr lang="en-US" dirty="0"/>
              <a:t>the criteria of </a:t>
            </a:r>
            <a:r>
              <a:rPr lang="en-US" b="1" dirty="0">
                <a:solidFill>
                  <a:srgbClr val="FF0000"/>
                </a:solidFill>
              </a:rPr>
              <a:t>deliberate practice</a:t>
            </a:r>
            <a:r>
              <a:rPr lang="en-US" dirty="0">
                <a:solidFill>
                  <a:srgbClr val="FF0000"/>
                </a:solidFill>
              </a:rPr>
              <a:t> </a:t>
            </a:r>
            <a:r>
              <a:rPr lang="en-US" dirty="0"/>
              <a:t>and performance in different domains of expertise, </a:t>
            </a:r>
            <a:r>
              <a:rPr lang="en-US" dirty="0" smtClean="0"/>
              <a:t>such </a:t>
            </a:r>
            <a:r>
              <a:rPr lang="en-US" dirty="0"/>
              <a:t>as chess (</a:t>
            </a:r>
            <a:r>
              <a:rPr lang="en-US" dirty="0" err="1"/>
              <a:t>Gobet</a:t>
            </a:r>
            <a:r>
              <a:rPr lang="en-US" dirty="0"/>
              <a:t> &amp; </a:t>
            </a:r>
            <a:r>
              <a:rPr lang="en-US" dirty="0" err="1" smtClean="0"/>
              <a:t>Charness</a:t>
            </a:r>
            <a:r>
              <a:rPr lang="en-US" dirty="0"/>
              <a:t>, 2006), darts (</a:t>
            </a:r>
            <a:r>
              <a:rPr lang="en-US" b="1" dirty="0">
                <a:solidFill>
                  <a:srgbClr val="FF0000"/>
                </a:solidFill>
              </a:rPr>
              <a:t>Duffy, Baluch, &amp; Ericsson, 2004</a:t>
            </a:r>
            <a:r>
              <a:rPr lang="en-US" dirty="0"/>
              <a:t>), music (Lehmann &amp; </a:t>
            </a:r>
            <a:r>
              <a:rPr lang="en-US" dirty="0" smtClean="0"/>
              <a:t>	Gruber</a:t>
            </a:r>
            <a:r>
              <a:rPr lang="en-US" dirty="0"/>
              <a:t>, 2006 ), many types of sports </a:t>
            </a:r>
            <a:r>
              <a:rPr lang="en-US" dirty="0" smtClean="0"/>
              <a:t>(</a:t>
            </a:r>
            <a:r>
              <a:rPr lang="en-US" dirty="0"/>
              <a:t>Ward, Hodges, </a:t>
            </a:r>
            <a:r>
              <a:rPr lang="en-US" dirty="0" err="1"/>
              <a:t>Starkes</a:t>
            </a:r>
            <a:r>
              <a:rPr lang="en-US" dirty="0"/>
              <a:t>, &amp; Williams 2007; Williams, Ericsson, Ward, &amp; </a:t>
            </a:r>
            <a:r>
              <a:rPr lang="en-US" dirty="0" smtClean="0"/>
              <a:t>Eccles</a:t>
            </a:r>
            <a:r>
              <a:rPr lang="en-US" dirty="0"/>
              <a:t>, 2008), Scrabble (</a:t>
            </a:r>
            <a:r>
              <a:rPr lang="en-US" dirty="0" err="1"/>
              <a:t>Tuffiash</a:t>
            </a:r>
            <a:r>
              <a:rPr lang="en-US" dirty="0"/>
              <a:t> et al., 2007), and </a:t>
            </a:r>
            <a:r>
              <a:rPr lang="en-US" dirty="0" smtClean="0"/>
              <a:t>several </a:t>
            </a:r>
            <a:r>
              <a:rPr lang="en-US" dirty="0"/>
              <a:t>other diverse domains (Ericsson, 2006a </a:t>
            </a:r>
            <a:r>
              <a:rPr lang="en-US" dirty="0" smtClean="0"/>
              <a:t>).”</a:t>
            </a:r>
            <a:endParaRPr lang="en-US" dirty="0"/>
          </a:p>
          <a:p>
            <a:r>
              <a:rPr lang="en-US" dirty="0" smtClean="0"/>
              <a:t>	</a:t>
            </a:r>
            <a:r>
              <a:rPr lang="en-US" b="1" dirty="0" smtClean="0"/>
              <a:t>- </a:t>
            </a:r>
            <a:r>
              <a:rPr lang="en-US" b="1" dirty="0"/>
              <a:t>Ericsson et al. (2009, p. 9), In </a:t>
            </a:r>
            <a:r>
              <a:rPr lang="en-US" b="1" dirty="0" smtClean="0"/>
              <a:t>Ericsson et al. (Eds.), </a:t>
            </a:r>
            <a:r>
              <a:rPr lang="en-US" b="1" i="1" dirty="0" smtClean="0"/>
              <a:t>Development </a:t>
            </a:r>
            <a:r>
              <a:rPr lang="en-US" b="1" i="1" dirty="0"/>
              <a:t>of Professional Expertise</a:t>
            </a:r>
            <a:endParaRPr lang="en-US" b="1" dirty="0"/>
          </a:p>
          <a:p>
            <a:endParaRPr lang="en-US" dirty="0"/>
          </a:p>
          <a:p>
            <a:pPr indent="457200">
              <a:lnSpc>
                <a:spcPct val="115000"/>
              </a:lnSpc>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2697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6072" y="388076"/>
            <a:ext cx="10991088" cy="6597191"/>
          </a:xfrm>
          <a:prstGeom prst="rect">
            <a:avLst/>
          </a:prstGeom>
        </p:spPr>
        <p:txBody>
          <a:bodyPr wrap="square">
            <a:spAutoFit/>
          </a:bodyPr>
          <a:lstStyle/>
          <a:p>
            <a:pPr fontAlgn="b"/>
            <a:r>
              <a:rPr lang="en-US" sz="2000" b="1" dirty="0" smtClean="0"/>
              <a:t>(5</a:t>
            </a:r>
            <a:r>
              <a:rPr lang="en-US" sz="2000" b="1" dirty="0"/>
              <a:t>) Ericsson, </a:t>
            </a:r>
            <a:r>
              <a:rPr lang="en-US" sz="2000" b="1" dirty="0" err="1"/>
              <a:t>Krampe</a:t>
            </a:r>
            <a:r>
              <a:rPr lang="en-US" sz="2000" b="1" dirty="0"/>
              <a:t>, &amp; </a:t>
            </a:r>
            <a:r>
              <a:rPr lang="en-US" sz="2000" b="1" dirty="0" err="1"/>
              <a:t>Tesch-Römer</a:t>
            </a:r>
            <a:r>
              <a:rPr lang="en-US" sz="2000" b="1" dirty="0"/>
              <a:t> (1993) - Study 1</a:t>
            </a:r>
          </a:p>
          <a:p>
            <a:pPr fontAlgn="b"/>
            <a:endParaRPr lang="en-US" sz="800" b="1" dirty="0" smtClean="0"/>
          </a:p>
          <a:p>
            <a:pPr fontAlgn="b"/>
            <a:r>
              <a:rPr lang="en-US" dirty="0" smtClean="0"/>
              <a:t>“We </a:t>
            </a:r>
            <a:r>
              <a:rPr lang="en-US" dirty="0"/>
              <a:t>assessed current and past levels of </a:t>
            </a:r>
            <a:r>
              <a:rPr lang="en-US" b="1" dirty="0">
                <a:solidFill>
                  <a:srgbClr val="FF0000"/>
                </a:solidFill>
              </a:rPr>
              <a:t>deliberate practice</a:t>
            </a:r>
            <a:r>
              <a:rPr lang="en-US" dirty="0"/>
              <a:t> in three groups of elite, adult violinists whose current </a:t>
            </a:r>
            <a:r>
              <a:rPr lang="en-US" dirty="0" smtClean="0"/>
              <a:t>performance differed</a:t>
            </a:r>
            <a:r>
              <a:rPr lang="en-US" dirty="0"/>
              <a:t>. First we identified the activities constituting </a:t>
            </a:r>
            <a:r>
              <a:rPr lang="en-US" b="1" dirty="0">
                <a:solidFill>
                  <a:srgbClr val="FF0000"/>
                </a:solidFill>
              </a:rPr>
              <a:t>deliberate practice.</a:t>
            </a:r>
            <a:r>
              <a:rPr lang="en-US" dirty="0"/>
              <a:t> We then determined the duration and organization of </a:t>
            </a:r>
            <a:r>
              <a:rPr lang="en-US" b="1" dirty="0">
                <a:solidFill>
                  <a:srgbClr val="FF0000"/>
                </a:solidFill>
              </a:rPr>
              <a:t>deliberate practice </a:t>
            </a:r>
            <a:r>
              <a:rPr lang="en-US" dirty="0"/>
              <a:t>and contrasted them for the three groups</a:t>
            </a:r>
            <a:r>
              <a:rPr lang="en-US" dirty="0" smtClean="0"/>
              <a:t>.”</a:t>
            </a:r>
          </a:p>
          <a:p>
            <a:pPr fontAlgn="b"/>
            <a:r>
              <a:rPr lang="en-US" dirty="0"/>
              <a:t>	</a:t>
            </a:r>
            <a:r>
              <a:rPr lang="en-US" dirty="0" smtClean="0"/>
              <a:t>- </a:t>
            </a:r>
            <a:r>
              <a:rPr lang="en-US" b="1" dirty="0" smtClean="0"/>
              <a:t>Ericsson</a:t>
            </a:r>
            <a:r>
              <a:rPr lang="en-US" b="1" dirty="0"/>
              <a:t>, </a:t>
            </a:r>
            <a:r>
              <a:rPr lang="en-US" b="1" dirty="0" err="1"/>
              <a:t>Krampe</a:t>
            </a:r>
            <a:r>
              <a:rPr lang="en-US" b="1" dirty="0"/>
              <a:t>, &amp; </a:t>
            </a:r>
            <a:r>
              <a:rPr lang="en-US" b="1" dirty="0" err="1"/>
              <a:t>Tesch-Römer</a:t>
            </a:r>
            <a:r>
              <a:rPr lang="en-US" b="1" dirty="0"/>
              <a:t> (</a:t>
            </a:r>
            <a:r>
              <a:rPr lang="en-US" b="1" dirty="0" smtClean="0"/>
              <a:t>1993, p. 373), </a:t>
            </a:r>
            <a:r>
              <a:rPr lang="en-US" b="1" i="1" dirty="0" smtClean="0"/>
              <a:t>Psychological Review</a:t>
            </a:r>
          </a:p>
          <a:p>
            <a:pPr fontAlgn="b"/>
            <a:endParaRPr lang="en-US" dirty="0" smtClean="0"/>
          </a:p>
          <a:p>
            <a:pPr fontAlgn="b"/>
            <a:r>
              <a:rPr lang="en-US" i="1" dirty="0" smtClean="0"/>
              <a:t>Not specific to Study 1 or Study 2, presumably referring to both:</a:t>
            </a:r>
          </a:p>
          <a:p>
            <a:pPr fontAlgn="b"/>
            <a:endParaRPr lang="en-US" sz="1200" dirty="0"/>
          </a:p>
          <a:p>
            <a:pPr fontAlgn="b"/>
            <a:r>
              <a:rPr lang="en-US" dirty="0" smtClean="0"/>
              <a:t>“Ericsson </a:t>
            </a:r>
            <a:r>
              <a:rPr lang="en-US" dirty="0"/>
              <a:t>et al. (1993) showed that the reported duration of this form of effective </a:t>
            </a:r>
            <a:r>
              <a:rPr lang="en-US" b="1" dirty="0">
                <a:solidFill>
                  <a:srgbClr val="FF0000"/>
                </a:solidFill>
              </a:rPr>
              <a:t>deliberate practice</a:t>
            </a:r>
            <a:r>
              <a:rPr lang="en-US" dirty="0"/>
              <a:t> was related to the level of attained music performance</a:t>
            </a:r>
            <a:r>
              <a:rPr lang="en-US" dirty="0" smtClean="0"/>
              <a:t>.”</a:t>
            </a:r>
          </a:p>
          <a:p>
            <a:pPr fontAlgn="b"/>
            <a:r>
              <a:rPr lang="en-US" b="1" i="1" dirty="0"/>
              <a:t>	</a:t>
            </a:r>
            <a:r>
              <a:rPr lang="en-US" b="1" i="1" dirty="0" smtClean="0"/>
              <a:t>- </a:t>
            </a:r>
            <a:r>
              <a:rPr lang="en-US" b="1" dirty="0" err="1" smtClean="0"/>
              <a:t>Côté</a:t>
            </a:r>
            <a:r>
              <a:rPr lang="en-US" b="1" dirty="0" smtClean="0"/>
              <a:t>, Ericsson, &amp; Law (2007), </a:t>
            </a:r>
            <a:r>
              <a:rPr lang="en-US" b="1" i="1" dirty="0" smtClean="0"/>
              <a:t>Journal of Applied Sport Psychology</a:t>
            </a:r>
          </a:p>
          <a:p>
            <a:pPr fontAlgn="b"/>
            <a:endParaRPr lang="en-US" sz="1200" b="1" i="1" dirty="0"/>
          </a:p>
          <a:p>
            <a:pPr fontAlgn="b"/>
            <a:r>
              <a:rPr lang="en-US" dirty="0" smtClean="0"/>
              <a:t>“Recent </a:t>
            </a:r>
            <a:r>
              <a:rPr lang="en-US" dirty="0"/>
              <a:t>studies have shown that the individual differences </a:t>
            </a:r>
            <a:r>
              <a:rPr lang="en-US" dirty="0" smtClean="0"/>
              <a:t>in </a:t>
            </a:r>
            <a:r>
              <a:rPr lang="en-US" dirty="0"/>
              <a:t>the level of solo performance that musicians attain after extended preparation is related to the amount </a:t>
            </a:r>
            <a:r>
              <a:rPr lang="en-US" dirty="0" smtClean="0"/>
              <a:t>of </a:t>
            </a:r>
            <a:r>
              <a:rPr lang="en-US" b="1" dirty="0">
                <a:solidFill>
                  <a:srgbClr val="FF0000"/>
                </a:solidFill>
              </a:rPr>
              <a:t>deliberate practice</a:t>
            </a:r>
            <a:r>
              <a:rPr lang="en-US" dirty="0"/>
              <a:t> accumulated since the start </a:t>
            </a:r>
            <a:r>
              <a:rPr lang="en-US" dirty="0" smtClean="0"/>
              <a:t>of </a:t>
            </a:r>
            <a:r>
              <a:rPr lang="en-US" dirty="0"/>
              <a:t>instrumental training by experts (</a:t>
            </a:r>
            <a:r>
              <a:rPr lang="en-US" b="1" dirty="0">
                <a:solidFill>
                  <a:srgbClr val="FF0000"/>
                </a:solidFill>
              </a:rPr>
              <a:t>Ericsson, </a:t>
            </a:r>
            <a:r>
              <a:rPr lang="en-US" b="1" dirty="0" err="1">
                <a:solidFill>
                  <a:srgbClr val="FF0000"/>
                </a:solidFill>
              </a:rPr>
              <a:t>Krampe</a:t>
            </a:r>
            <a:r>
              <a:rPr lang="en-US" b="1" dirty="0">
                <a:solidFill>
                  <a:srgbClr val="FF0000"/>
                </a:solidFill>
              </a:rPr>
              <a:t>, &amp; </a:t>
            </a:r>
            <a:r>
              <a:rPr lang="en-US" b="1" dirty="0" err="1">
                <a:solidFill>
                  <a:srgbClr val="FF0000"/>
                </a:solidFill>
              </a:rPr>
              <a:t>Tesch-Romer</a:t>
            </a:r>
            <a:r>
              <a:rPr lang="en-US" b="1" dirty="0">
                <a:solidFill>
                  <a:srgbClr val="FF0000"/>
                </a:solidFill>
              </a:rPr>
              <a:t>, 1993</a:t>
            </a:r>
            <a:r>
              <a:rPr lang="en-US" dirty="0"/>
              <a:t>) and by music students (</a:t>
            </a:r>
            <a:r>
              <a:rPr lang="en-US" dirty="0" err="1"/>
              <a:t>Sloboda</a:t>
            </a:r>
            <a:r>
              <a:rPr lang="en-US" dirty="0"/>
              <a:t>, Davidson, Howe, &amp; Moore, 1996</a:t>
            </a:r>
            <a:r>
              <a:rPr lang="en-US" dirty="0" smtClean="0"/>
              <a:t>).”</a:t>
            </a:r>
            <a:endParaRPr lang="en-US" dirty="0"/>
          </a:p>
          <a:p>
            <a:pPr fontAlgn="b"/>
            <a:r>
              <a:rPr lang="en-US" sz="2000" b="1" dirty="0" smtClean="0"/>
              <a:t>	</a:t>
            </a:r>
            <a:r>
              <a:rPr lang="en-US" b="1" dirty="0" smtClean="0"/>
              <a:t>- Lehmann &amp; Ericsson (1996, p. 1), </a:t>
            </a:r>
            <a:r>
              <a:rPr lang="en-US" b="1" i="1" dirty="0" err="1" smtClean="0"/>
              <a:t>Psychomusicology</a:t>
            </a:r>
            <a:endParaRPr lang="en-US" b="1" i="1" dirty="0" smtClean="0"/>
          </a:p>
          <a:p>
            <a:pPr fontAlgn="b"/>
            <a:endParaRPr lang="en-US" sz="2000" b="1" dirty="0" smtClean="0"/>
          </a:p>
          <a:p>
            <a:pPr fontAlgn="b"/>
            <a:r>
              <a:rPr lang="en-US" sz="2000" b="1" dirty="0" smtClean="0"/>
              <a:t>(6</a:t>
            </a:r>
            <a:r>
              <a:rPr lang="en-US" sz="2000" b="1" dirty="0"/>
              <a:t>) Harris (2008) </a:t>
            </a:r>
            <a:endParaRPr lang="en-US" sz="2000" b="1" dirty="0" smtClean="0"/>
          </a:p>
          <a:p>
            <a:pPr fontAlgn="b"/>
            <a:endParaRPr lang="en-US" sz="800" b="1" dirty="0"/>
          </a:p>
          <a:p>
            <a:pPr fontAlgn="b"/>
            <a:r>
              <a:rPr lang="en-US" dirty="0" smtClean="0"/>
              <a:t>Dissertation </a:t>
            </a:r>
            <a:r>
              <a:rPr lang="en-US" dirty="0"/>
              <a:t>supervised by </a:t>
            </a:r>
            <a:r>
              <a:rPr lang="en-US" dirty="0" smtClean="0"/>
              <a:t>Ericsson; measures referred to as “deliberate practice” throughout this dissertation.</a:t>
            </a:r>
            <a:endParaRPr lang="en-US" dirty="0"/>
          </a:p>
          <a:p>
            <a:endParaRPr lang="en-US" dirty="0"/>
          </a:p>
          <a:p>
            <a:pPr indent="457200">
              <a:lnSpc>
                <a:spcPct val="115000"/>
              </a:lnSpc>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8729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6072" y="378932"/>
            <a:ext cx="10991088" cy="6438686"/>
          </a:xfrm>
          <a:prstGeom prst="rect">
            <a:avLst/>
          </a:prstGeom>
        </p:spPr>
        <p:txBody>
          <a:bodyPr wrap="square">
            <a:spAutoFit/>
          </a:bodyPr>
          <a:lstStyle/>
          <a:p>
            <a:r>
              <a:rPr lang="en-US" sz="2000" b="1" dirty="0" smtClean="0"/>
              <a:t>(7) </a:t>
            </a:r>
            <a:r>
              <a:rPr lang="en-US" sz="2000" b="1" dirty="0" err="1" smtClean="0"/>
              <a:t>Helsen</a:t>
            </a:r>
            <a:r>
              <a:rPr lang="en-US" sz="2000" b="1" dirty="0"/>
              <a:t>, </a:t>
            </a:r>
            <a:r>
              <a:rPr lang="en-US" sz="2000" b="1" dirty="0" err="1"/>
              <a:t>Starkes</a:t>
            </a:r>
            <a:r>
              <a:rPr lang="en-US" sz="2000" b="1" dirty="0"/>
              <a:t>, &amp; Hodges (1998</a:t>
            </a:r>
            <a:r>
              <a:rPr lang="en-US" sz="2000" b="1" dirty="0" smtClean="0"/>
              <a:t>)</a:t>
            </a:r>
          </a:p>
          <a:p>
            <a:endParaRPr lang="en-US" sz="800" dirty="0"/>
          </a:p>
          <a:p>
            <a:r>
              <a:rPr lang="en-US" dirty="0" smtClean="0"/>
              <a:t>“Several </a:t>
            </a:r>
            <a:r>
              <a:rPr lang="en-US" dirty="0"/>
              <a:t>studies and reviews have since found a consistent relation between performance and amount </a:t>
            </a:r>
            <a:r>
              <a:rPr lang="en-US" dirty="0" smtClean="0"/>
              <a:t>and quality of </a:t>
            </a:r>
            <a:r>
              <a:rPr lang="en-US" b="1" dirty="0">
                <a:solidFill>
                  <a:srgbClr val="FF0000"/>
                </a:solidFill>
              </a:rPr>
              <a:t>deliberate practice</a:t>
            </a:r>
            <a:r>
              <a:rPr lang="en-US" dirty="0"/>
              <a:t> in chess (</a:t>
            </a:r>
            <a:r>
              <a:rPr lang="en-US" dirty="0" err="1"/>
              <a:t>Charness</a:t>
            </a:r>
            <a:r>
              <a:rPr lang="en-US" dirty="0"/>
              <a:t> </a:t>
            </a:r>
            <a:r>
              <a:rPr lang="en-US" i="1" dirty="0"/>
              <a:t>et al.,</a:t>
            </a:r>
            <a:r>
              <a:rPr lang="en-US" dirty="0"/>
              <a:t> 1996), in sports (</a:t>
            </a:r>
            <a:r>
              <a:rPr lang="en-US" b="1" dirty="0" err="1">
                <a:solidFill>
                  <a:srgbClr val="FF0000"/>
                </a:solidFill>
              </a:rPr>
              <a:t>Helsen</a:t>
            </a:r>
            <a:r>
              <a:rPr lang="en-US" b="1" dirty="0">
                <a:solidFill>
                  <a:srgbClr val="FF0000"/>
                </a:solidFill>
              </a:rPr>
              <a:t> </a:t>
            </a:r>
            <a:r>
              <a:rPr lang="en-US" b="1" i="1" dirty="0">
                <a:solidFill>
                  <a:srgbClr val="FF0000"/>
                </a:solidFill>
              </a:rPr>
              <a:t>et al, </a:t>
            </a:r>
            <a:r>
              <a:rPr lang="en-US" b="1" dirty="0">
                <a:solidFill>
                  <a:srgbClr val="FF0000"/>
                </a:solidFill>
              </a:rPr>
              <a:t>1998</a:t>
            </a:r>
            <a:r>
              <a:rPr lang="en-US" dirty="0"/>
              <a:t>; Hodges </a:t>
            </a:r>
            <a:r>
              <a:rPr lang="en-US" dirty="0" smtClean="0"/>
              <a:t>&amp; </a:t>
            </a:r>
            <a:r>
              <a:rPr lang="en-US" dirty="0" err="1" smtClean="0"/>
              <a:t>Starkes</a:t>
            </a:r>
            <a:r>
              <a:rPr lang="en-US" dirty="0"/>
              <a:t>, </a:t>
            </a:r>
            <a:r>
              <a:rPr lang="en-US" dirty="0" smtClean="0"/>
              <a:t>1996; </a:t>
            </a:r>
            <a:r>
              <a:rPr lang="en-US" dirty="0" err="1" smtClean="0"/>
              <a:t>Starkes</a:t>
            </a:r>
            <a:r>
              <a:rPr lang="en-US" dirty="0" smtClean="0"/>
              <a:t> </a:t>
            </a:r>
            <a:r>
              <a:rPr lang="en-US" i="1" dirty="0"/>
              <a:t>et </a:t>
            </a:r>
            <a:r>
              <a:rPr lang="en-US" i="1" dirty="0" smtClean="0"/>
              <a:t>al</a:t>
            </a:r>
            <a:r>
              <a:rPr lang="en-US" i="1" dirty="0"/>
              <a:t>., </a:t>
            </a:r>
            <a:r>
              <a:rPr lang="en-US" dirty="0"/>
              <a:t>1996) and in music (</a:t>
            </a:r>
            <a:r>
              <a:rPr lang="en-US" dirty="0" err="1"/>
              <a:t>Krampe</a:t>
            </a:r>
            <a:r>
              <a:rPr lang="en-US" dirty="0"/>
              <a:t> &amp; Ericsson, 1996; Lehmann &amp; Ericsson, 1996; </a:t>
            </a:r>
            <a:r>
              <a:rPr lang="en-US" dirty="0" err="1" smtClean="0"/>
              <a:t>Sloboda</a:t>
            </a:r>
            <a:r>
              <a:rPr lang="en-US" dirty="0"/>
              <a:t>, 1996</a:t>
            </a:r>
            <a:r>
              <a:rPr lang="en-US" dirty="0" smtClean="0"/>
              <a:t>).” </a:t>
            </a:r>
            <a:endParaRPr lang="en-US" dirty="0"/>
          </a:p>
          <a:p>
            <a:r>
              <a:rPr lang="en-US" dirty="0" smtClean="0"/>
              <a:t>	</a:t>
            </a:r>
            <a:r>
              <a:rPr lang="en-US" b="1" dirty="0" smtClean="0"/>
              <a:t>- </a:t>
            </a:r>
            <a:r>
              <a:rPr lang="en-US" b="1" dirty="0"/>
              <a:t>Ericsson (1998, p. 87), </a:t>
            </a:r>
            <a:r>
              <a:rPr lang="en-US" b="1" i="1" dirty="0"/>
              <a:t>High Ability Studies</a:t>
            </a:r>
            <a:endParaRPr lang="en-US" sz="1200" b="1" dirty="0"/>
          </a:p>
          <a:p>
            <a:r>
              <a:rPr lang="en-US" sz="1200" dirty="0"/>
              <a:t> </a:t>
            </a:r>
          </a:p>
          <a:p>
            <a:r>
              <a:rPr lang="en-US" dirty="0" smtClean="0"/>
              <a:t>“[</a:t>
            </a:r>
            <a:r>
              <a:rPr lang="en-US" dirty="0"/>
              <a:t>T]he amount of time spent in team-related </a:t>
            </a:r>
            <a:r>
              <a:rPr lang="en-US" b="1" dirty="0">
                <a:solidFill>
                  <a:srgbClr val="FF0000"/>
                </a:solidFill>
              </a:rPr>
              <a:t>deliberate practice</a:t>
            </a:r>
            <a:r>
              <a:rPr lang="en-US" dirty="0"/>
              <a:t> activities correlates reliably with skill level </a:t>
            </a:r>
            <a:r>
              <a:rPr lang="en-US" dirty="0" smtClean="0"/>
              <a:t>in </a:t>
            </a:r>
            <a:r>
              <a:rPr lang="en-US" dirty="0"/>
              <a:t>team </a:t>
            </a:r>
            <a:r>
              <a:rPr lang="en-US" dirty="0" smtClean="0"/>
              <a:t>sports </a:t>
            </a:r>
            <a:r>
              <a:rPr lang="en-US" dirty="0"/>
              <a:t>(</a:t>
            </a:r>
            <a:r>
              <a:rPr lang="en-US" b="1" dirty="0" err="1">
                <a:solidFill>
                  <a:srgbClr val="FF0000"/>
                </a:solidFill>
              </a:rPr>
              <a:t>Helsen</a:t>
            </a:r>
            <a:r>
              <a:rPr lang="en-US" b="1" dirty="0">
                <a:solidFill>
                  <a:srgbClr val="FF0000"/>
                </a:solidFill>
              </a:rPr>
              <a:t> et al., 1998</a:t>
            </a:r>
            <a:r>
              <a:rPr lang="en-US" dirty="0"/>
              <a:t>; Ward et al., 2004).” </a:t>
            </a:r>
          </a:p>
          <a:p>
            <a:r>
              <a:rPr lang="en-US" dirty="0" smtClean="0"/>
              <a:t>	</a:t>
            </a:r>
            <a:r>
              <a:rPr lang="en-US" b="1" dirty="0" smtClean="0"/>
              <a:t>- </a:t>
            </a:r>
            <a:r>
              <a:rPr lang="en-US" b="1" dirty="0"/>
              <a:t>Ericsson (2006, p. 695), </a:t>
            </a:r>
            <a:r>
              <a:rPr lang="en-US" b="1" dirty="0" smtClean="0"/>
              <a:t>In Ericsson et al. (Eds.), </a:t>
            </a:r>
            <a:r>
              <a:rPr lang="en-US" b="1" i="1" dirty="0" smtClean="0"/>
              <a:t>The Cambridge Handbook of Expertise and Expert 	Performance</a:t>
            </a:r>
            <a:endParaRPr lang="en-US" sz="1200" b="1" i="1" dirty="0"/>
          </a:p>
          <a:p>
            <a:r>
              <a:rPr lang="en-US" sz="1200" b="1" dirty="0"/>
              <a:t> </a:t>
            </a:r>
            <a:endParaRPr lang="en-US" sz="1200" dirty="0"/>
          </a:p>
          <a:p>
            <a:r>
              <a:rPr lang="en-US" dirty="0" smtClean="0"/>
              <a:t>“Several </a:t>
            </a:r>
            <a:r>
              <a:rPr lang="en-US" dirty="0"/>
              <a:t>studies and reviews have found a consistent association between the amount and the quality of </a:t>
            </a:r>
            <a:r>
              <a:rPr lang="en-US" dirty="0" smtClean="0"/>
              <a:t>solitary </a:t>
            </a:r>
            <a:r>
              <a:rPr lang="en-US" b="1" dirty="0" smtClean="0">
                <a:solidFill>
                  <a:srgbClr val="FF0000"/>
                </a:solidFill>
              </a:rPr>
              <a:t>deliberate </a:t>
            </a:r>
            <a:r>
              <a:rPr lang="en-US" b="1" dirty="0">
                <a:solidFill>
                  <a:srgbClr val="FF0000"/>
                </a:solidFill>
              </a:rPr>
              <a:t>practice</a:t>
            </a:r>
            <a:r>
              <a:rPr lang="en-US" dirty="0"/>
              <a:t> and performance in chess (</a:t>
            </a:r>
            <a:r>
              <a:rPr lang="en-US" dirty="0" err="1"/>
              <a:t>Charness</a:t>
            </a:r>
            <a:r>
              <a:rPr lang="en-US" dirty="0"/>
              <a:t>, </a:t>
            </a:r>
            <a:r>
              <a:rPr lang="en-US" dirty="0" err="1"/>
              <a:t>Krampe</a:t>
            </a:r>
            <a:r>
              <a:rPr lang="en-US" dirty="0"/>
              <a:t>, &amp; </a:t>
            </a:r>
            <a:r>
              <a:rPr lang="en-US" dirty="0" err="1"/>
              <a:t>Mayr</a:t>
            </a:r>
            <a:r>
              <a:rPr lang="en-US" dirty="0"/>
              <a:t>, 1996), in music (</a:t>
            </a:r>
            <a:r>
              <a:rPr lang="en-US" dirty="0" err="1"/>
              <a:t>Krampe</a:t>
            </a:r>
            <a:r>
              <a:rPr lang="en-US" dirty="0"/>
              <a:t> </a:t>
            </a:r>
            <a:r>
              <a:rPr lang="en-US" dirty="0" smtClean="0"/>
              <a:t>&amp; </a:t>
            </a:r>
            <a:r>
              <a:rPr lang="en-US" dirty="0"/>
              <a:t>Ericsson, 1996; </a:t>
            </a:r>
            <a:r>
              <a:rPr lang="en-US" dirty="0" smtClean="0"/>
              <a:t>Lehmann </a:t>
            </a:r>
            <a:r>
              <a:rPr lang="en-US" dirty="0"/>
              <a:t>&amp; Ericsson, 1996; </a:t>
            </a:r>
            <a:r>
              <a:rPr lang="en-US" dirty="0" err="1"/>
              <a:t>Sloboda</a:t>
            </a:r>
            <a:r>
              <a:rPr lang="en-US" dirty="0"/>
              <a:t>, 1996), and in different types of sports (Ericsson, </a:t>
            </a:r>
            <a:r>
              <a:rPr lang="en-US" dirty="0" smtClean="0"/>
              <a:t>2003a</a:t>
            </a:r>
            <a:r>
              <a:rPr lang="en-US" dirty="0"/>
              <a:t>, 2003b; </a:t>
            </a:r>
            <a:r>
              <a:rPr lang="en-US" b="1" dirty="0" err="1">
                <a:solidFill>
                  <a:srgbClr val="FF0000"/>
                </a:solidFill>
              </a:rPr>
              <a:t>Helsen</a:t>
            </a:r>
            <a:r>
              <a:rPr lang="en-US" b="1" dirty="0">
                <a:solidFill>
                  <a:srgbClr val="FF0000"/>
                </a:solidFill>
              </a:rPr>
              <a:t>, </a:t>
            </a:r>
            <a:r>
              <a:rPr lang="en-US" b="1" dirty="0" err="1">
                <a:solidFill>
                  <a:srgbClr val="FF0000"/>
                </a:solidFill>
              </a:rPr>
              <a:t>Starkes</a:t>
            </a:r>
            <a:r>
              <a:rPr lang="en-US" b="1" dirty="0">
                <a:solidFill>
                  <a:srgbClr val="FF0000"/>
                </a:solidFill>
              </a:rPr>
              <a:t>, &amp; </a:t>
            </a:r>
            <a:r>
              <a:rPr lang="en-US" b="1" dirty="0" smtClean="0">
                <a:solidFill>
                  <a:srgbClr val="FF0000"/>
                </a:solidFill>
              </a:rPr>
              <a:t>Hodges</a:t>
            </a:r>
            <a:r>
              <a:rPr lang="en-US" b="1" dirty="0">
                <a:solidFill>
                  <a:srgbClr val="FF0000"/>
                </a:solidFill>
              </a:rPr>
              <a:t>, 1998</a:t>
            </a:r>
            <a:r>
              <a:rPr lang="en-US" dirty="0"/>
              <a:t>; </a:t>
            </a:r>
            <a:r>
              <a:rPr lang="en-US" dirty="0" err="1"/>
              <a:t>Starkes</a:t>
            </a:r>
            <a:r>
              <a:rPr lang="en-US" dirty="0"/>
              <a:t>, Deakin, Allard, Hodges, &amp; Hayes, 1996; Ward, </a:t>
            </a:r>
            <a:r>
              <a:rPr lang="en-US" dirty="0" smtClean="0"/>
              <a:t>Hodges</a:t>
            </a:r>
            <a:r>
              <a:rPr lang="en-US" dirty="0"/>
              <a:t>, Williams, &amp; </a:t>
            </a:r>
            <a:r>
              <a:rPr lang="en-US" dirty="0" err="1"/>
              <a:t>Starkes</a:t>
            </a:r>
            <a:r>
              <a:rPr lang="en-US" dirty="0"/>
              <a:t>, 2004</a:t>
            </a:r>
            <a:r>
              <a:rPr lang="en-US" dirty="0" smtClean="0"/>
              <a:t>).”</a:t>
            </a:r>
            <a:endParaRPr lang="en-US" dirty="0"/>
          </a:p>
          <a:p>
            <a:r>
              <a:rPr lang="en-US" dirty="0"/>
              <a:t>	</a:t>
            </a:r>
            <a:r>
              <a:rPr lang="en-US" b="1" dirty="0" smtClean="0"/>
              <a:t>- </a:t>
            </a:r>
            <a:r>
              <a:rPr lang="en-US" b="1" dirty="0"/>
              <a:t>Ericsson, </a:t>
            </a:r>
            <a:r>
              <a:rPr lang="en-US" b="1" dirty="0" err="1"/>
              <a:t>Nandagopal</a:t>
            </a:r>
            <a:r>
              <a:rPr lang="en-US" b="1" dirty="0"/>
              <a:t>, &amp; </a:t>
            </a:r>
            <a:r>
              <a:rPr lang="en-US" b="1" dirty="0" err="1"/>
              <a:t>Roring</a:t>
            </a:r>
            <a:r>
              <a:rPr lang="en-US" b="1" dirty="0"/>
              <a:t> (2005, p. </a:t>
            </a:r>
            <a:r>
              <a:rPr lang="en-US" b="1" dirty="0" smtClean="0"/>
              <a:t>295), </a:t>
            </a:r>
            <a:r>
              <a:rPr lang="en-US" b="1" i="1" dirty="0"/>
              <a:t>Journal for the Education of the Gifted</a:t>
            </a:r>
            <a:endParaRPr lang="en-US" sz="1200" b="1" dirty="0"/>
          </a:p>
          <a:p>
            <a:r>
              <a:rPr lang="en-US" sz="1200" dirty="0"/>
              <a:t> </a:t>
            </a:r>
          </a:p>
          <a:p>
            <a:r>
              <a:rPr lang="en-US" dirty="0" smtClean="0"/>
              <a:t>“Research </a:t>
            </a:r>
            <a:r>
              <a:rPr lang="en-US" dirty="0"/>
              <a:t>conducted in several domains such as music (Ericsson, 2006a; Ericsson et al., 1993; </a:t>
            </a:r>
            <a:r>
              <a:rPr lang="en-US" dirty="0" err="1"/>
              <a:t>Sloboda</a:t>
            </a:r>
            <a:r>
              <a:rPr lang="en-US" dirty="0"/>
              <a:t>, </a:t>
            </a:r>
            <a:r>
              <a:rPr lang="en-US" dirty="0" smtClean="0"/>
              <a:t>1996</a:t>
            </a:r>
            <a:r>
              <a:rPr lang="en-US" dirty="0"/>
              <a:t>), </a:t>
            </a:r>
            <a:r>
              <a:rPr lang="en-US" dirty="0" smtClean="0"/>
              <a:t>sports (</a:t>
            </a:r>
            <a:r>
              <a:rPr lang="en-US" b="1" dirty="0" err="1">
                <a:solidFill>
                  <a:srgbClr val="FF0000"/>
                </a:solidFill>
              </a:rPr>
              <a:t>Helsen</a:t>
            </a:r>
            <a:r>
              <a:rPr lang="en-US" b="1" dirty="0">
                <a:solidFill>
                  <a:srgbClr val="FF0000"/>
                </a:solidFill>
              </a:rPr>
              <a:t>, </a:t>
            </a:r>
            <a:r>
              <a:rPr lang="en-US" b="1" dirty="0" err="1">
                <a:solidFill>
                  <a:srgbClr val="FF0000"/>
                </a:solidFill>
              </a:rPr>
              <a:t>Starkes</a:t>
            </a:r>
            <a:r>
              <a:rPr lang="en-US" b="1" dirty="0">
                <a:solidFill>
                  <a:srgbClr val="FF0000"/>
                </a:solidFill>
              </a:rPr>
              <a:t>, &amp; Hodges, 1998</a:t>
            </a:r>
            <a:r>
              <a:rPr lang="en-US" dirty="0"/>
              <a:t>; Hodges, Kerr, </a:t>
            </a:r>
            <a:r>
              <a:rPr lang="en-US" dirty="0" err="1"/>
              <a:t>Starkes</a:t>
            </a:r>
            <a:r>
              <a:rPr lang="en-US" dirty="0"/>
              <a:t>, Weir, &amp; </a:t>
            </a:r>
            <a:r>
              <a:rPr lang="en-US" dirty="0" err="1"/>
              <a:t>Nananidou</a:t>
            </a:r>
            <a:r>
              <a:rPr lang="en-US" dirty="0"/>
              <a:t>, 2004), and </a:t>
            </a:r>
            <a:r>
              <a:rPr lang="en-US" dirty="0" smtClean="0"/>
              <a:t>chess </a:t>
            </a:r>
            <a:r>
              <a:rPr lang="en-US" dirty="0"/>
              <a:t>(</a:t>
            </a:r>
            <a:r>
              <a:rPr lang="en-US" dirty="0" err="1"/>
              <a:t>Charness</a:t>
            </a:r>
            <a:r>
              <a:rPr lang="en-US" dirty="0"/>
              <a:t> et al., 2005), </a:t>
            </a:r>
            <a:r>
              <a:rPr lang="en-US" dirty="0" smtClean="0"/>
              <a:t>suggests </a:t>
            </a:r>
            <a:r>
              <a:rPr lang="en-US" dirty="0"/>
              <a:t>that the amount of accumulated </a:t>
            </a:r>
            <a:r>
              <a:rPr lang="en-US" b="1" dirty="0">
                <a:solidFill>
                  <a:srgbClr val="FF0000"/>
                </a:solidFill>
              </a:rPr>
              <a:t>deliberate practice</a:t>
            </a:r>
            <a:r>
              <a:rPr lang="en-US" dirty="0"/>
              <a:t> is closely </a:t>
            </a:r>
            <a:r>
              <a:rPr lang="en-US" dirty="0" smtClean="0"/>
              <a:t>related </a:t>
            </a:r>
            <a:r>
              <a:rPr lang="en-US" dirty="0"/>
              <a:t>to an individual’s attained level of </a:t>
            </a:r>
            <a:r>
              <a:rPr lang="en-US" dirty="0" smtClean="0"/>
              <a:t>performance.”</a:t>
            </a:r>
            <a:r>
              <a:rPr lang="en-US" dirty="0"/>
              <a:t>	</a:t>
            </a:r>
          </a:p>
          <a:p>
            <a:r>
              <a:rPr lang="en-US" dirty="0" smtClean="0"/>
              <a:t>	</a:t>
            </a:r>
            <a:r>
              <a:rPr lang="en-US" b="1" dirty="0" smtClean="0"/>
              <a:t>- </a:t>
            </a:r>
            <a:r>
              <a:rPr lang="en-US" b="1" dirty="0"/>
              <a:t>Keith &amp; Ericsson (2007, p. 136), </a:t>
            </a:r>
            <a:r>
              <a:rPr lang="en-US" b="1" i="1" dirty="0"/>
              <a:t>JEP: Applied</a:t>
            </a:r>
            <a:endParaRPr lang="en-US" b="1" dirty="0"/>
          </a:p>
          <a:p>
            <a:pPr indent="457200">
              <a:lnSpc>
                <a:spcPct val="115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9459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735</TotalTime>
  <Words>2285</Words>
  <Application>Microsoft Office PowerPoint</Application>
  <PresentationFormat>Widescreen</PresentationFormat>
  <Paragraphs>242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Zach Hambrick</dc:creator>
  <cp:lastModifiedBy>Zach Hambrick</cp:lastModifiedBy>
  <cp:revision>173</cp:revision>
  <dcterms:created xsi:type="dcterms:W3CDTF">2016-09-10T16:18:48Z</dcterms:created>
  <dcterms:modified xsi:type="dcterms:W3CDTF">2016-09-19T18:29:54Z</dcterms:modified>
</cp:coreProperties>
</file>